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wav" ContentType="audio/wav"/>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0" d="100"/>
          <a:sy n="90" d="100"/>
        </p:scale>
        <p:origin x="-1024"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186716216"/>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5" name="Shape 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91666"/>
              <a:buFont typeface="Arial"/>
              <a:buNone/>
            </a:pPr>
            <a:r>
              <a:rPr lang="en" sz="1200">
                <a:solidFill>
                  <a:srgbClr val="990000"/>
                </a:solidFill>
                <a:latin typeface="Chewy"/>
                <a:ea typeface="Chewy"/>
                <a:cs typeface="Chewy"/>
                <a:sym typeface="Chewy"/>
              </a:rPr>
              <a:t>Courage can not only be fighting and standing up for your right</a:t>
            </a:r>
          </a:p>
          <a:p>
            <a:pPr lvl="0" rtl="0">
              <a:spcBef>
                <a:spcPts val="0"/>
              </a:spcBef>
              <a:buClr>
                <a:schemeClr val="dk1"/>
              </a:buClr>
              <a:buSzPct val="91666"/>
              <a:buFont typeface="Arial"/>
              <a:buNone/>
            </a:pPr>
            <a:r>
              <a:rPr lang="en" sz="1200">
                <a:solidFill>
                  <a:srgbClr val="990000"/>
                </a:solidFill>
                <a:latin typeface="Chewy"/>
                <a:ea typeface="Chewy"/>
                <a:cs typeface="Chewy"/>
                <a:sym typeface="Chewy"/>
              </a:rPr>
              <a:t>Courage is also expressing how you feel and doing something for your loved ones-Yourdanos and Lizbeth</a:t>
            </a:r>
          </a:p>
          <a:p>
            <a:pPr lvl="0" rtl="0">
              <a:spcBef>
                <a:spcPts val="600"/>
              </a:spcBef>
              <a:buClr>
                <a:schemeClr val="dk1"/>
              </a:buClr>
              <a:buSzPct val="78571"/>
              <a:buFont typeface="Arial"/>
              <a:buNone/>
            </a:pPr>
            <a:r>
              <a:rPr lang="en" sz="1400">
                <a:solidFill>
                  <a:srgbClr val="990000"/>
                </a:solidFill>
                <a:latin typeface="Shadows Into Light"/>
                <a:ea typeface="Shadows Into Light"/>
                <a:cs typeface="Shadows Into Light"/>
                <a:sym typeface="Shadows Into Light"/>
              </a:rPr>
              <a:t>Lonnie showed courage by meeting new people like his foster mom and expressing his feelings ✌</a:t>
            </a:r>
          </a:p>
          <a:p>
            <a:pPr lvl="0" rtl="0">
              <a:spcBef>
                <a:spcPts val="0"/>
              </a:spcBef>
              <a:buClr>
                <a:schemeClr val="dk1"/>
              </a:buClr>
              <a:buFont typeface="Arial"/>
              <a:buNone/>
            </a:pPr>
            <a:endParaRPr sz="1200">
              <a:solidFill>
                <a:srgbClr val="990000"/>
              </a:solidFill>
              <a:latin typeface="Chewy"/>
              <a:ea typeface="Chewy"/>
              <a:cs typeface="Chewy"/>
              <a:sym typeface="Chewy"/>
            </a:endParaRPr>
          </a:p>
          <a:p>
            <a:pPr>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2" name="Shape 12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
                <a:solidFill>
                  <a:schemeClr val="dk1"/>
                </a:solidFill>
              </a:rPr>
              <a:t>My family showed courage by moving even if we miss </a:t>
            </a:r>
            <a:r>
              <a:rPr lang="en" sz="1800">
                <a:solidFill>
                  <a:srgbClr val="12B8FF"/>
                </a:solidFill>
                <a:latin typeface="Love Ya Like A Sister"/>
                <a:ea typeface="Love Ya Like A Sister"/>
                <a:cs typeface="Love Ya Like A Sister"/>
                <a:sym typeface="Love Ya Like A Sister"/>
              </a:rPr>
              <a:t> </a:t>
            </a:r>
            <a:r>
              <a:rPr lang="en" sz="1800">
                <a:solidFill>
                  <a:srgbClr val="00FF00"/>
                </a:solidFill>
                <a:latin typeface="Love Ya Like A Sister"/>
                <a:ea typeface="Love Ya Like A Sister"/>
                <a:cs typeface="Love Ya Like A Sister"/>
                <a:sym typeface="Love Ya Like A Sister"/>
              </a:rPr>
              <a:t>Eth</a:t>
            </a:r>
            <a:r>
              <a:rPr lang="en" sz="1800">
                <a:solidFill>
                  <a:srgbClr val="FFFF00"/>
                </a:solidFill>
                <a:latin typeface="Love Ya Like A Sister"/>
                <a:ea typeface="Love Ya Like A Sister"/>
                <a:cs typeface="Love Ya Like A Sister"/>
                <a:sym typeface="Love Ya Like A Sister"/>
              </a:rPr>
              <a:t>io</a:t>
            </a:r>
            <a:r>
              <a:rPr lang="en" sz="1800">
                <a:solidFill>
                  <a:srgbClr val="FF0000"/>
                </a:solidFill>
                <a:latin typeface="Love Ya Like A Sister"/>
                <a:ea typeface="Love Ya Like A Sister"/>
                <a:cs typeface="Love Ya Like A Sister"/>
                <a:sym typeface="Love Ya Like A Sister"/>
              </a:rPr>
              <a:t>pia</a:t>
            </a:r>
            <a:r>
              <a:rPr lang="en" sz="1800">
                <a:solidFill>
                  <a:srgbClr val="12B8FF"/>
                </a:solidFill>
                <a:latin typeface="Permanent Marker"/>
                <a:ea typeface="Permanent Marker"/>
                <a:cs typeface="Permanent Marker"/>
                <a:sym typeface="Permanent Marker"/>
              </a:rPr>
              <a:t> </a:t>
            </a:r>
            <a:r>
              <a:rPr lang="en">
                <a:solidFill>
                  <a:schemeClr val="dk1"/>
                </a:solidFill>
              </a:rPr>
              <a:t> because we went for more opportunities`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9" name="Shape 12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dirty="0"/>
              <a:t/>
            </a:r>
            <a:br>
              <a:rPr lang="en" dirty="0"/>
            </a:br>
            <a:r>
              <a:rPr lang="en" sz="2400" dirty="0">
                <a:latin typeface="Princess Sofia"/>
                <a:ea typeface="Princess Sofia"/>
                <a:cs typeface="Princess Sofia"/>
                <a:sym typeface="Princess Sofia"/>
              </a:rPr>
              <a:t>My family showed courage by moving from </a:t>
            </a:r>
            <a:r>
              <a:rPr lang="en" sz="2400" dirty="0">
                <a:solidFill>
                  <a:srgbClr val="FF0000"/>
                </a:solidFill>
                <a:latin typeface="Princess Sofia"/>
                <a:ea typeface="Princess Sofia"/>
                <a:cs typeface="Princess Sofia"/>
                <a:sym typeface="Princess Sofia"/>
              </a:rPr>
              <a:t>Me</a:t>
            </a:r>
            <a:r>
              <a:rPr lang="en" sz="2400" dirty="0">
                <a:solidFill>
                  <a:srgbClr val="F3F3F3"/>
                </a:solidFill>
                <a:latin typeface="Princess Sofia"/>
                <a:ea typeface="Princess Sofia"/>
                <a:cs typeface="Princess Sofia"/>
                <a:sym typeface="Princess Sofia"/>
              </a:rPr>
              <a:t>xi</a:t>
            </a:r>
            <a:r>
              <a:rPr lang="en" sz="2400" dirty="0">
                <a:solidFill>
                  <a:srgbClr val="00FF00"/>
                </a:solidFill>
                <a:latin typeface="Princess Sofia"/>
                <a:ea typeface="Princess Sofia"/>
                <a:cs typeface="Princess Sofia"/>
                <a:sym typeface="Princess Sofia"/>
              </a:rPr>
              <a:t>co</a:t>
            </a:r>
            <a:r>
              <a:rPr lang="en" sz="2400" dirty="0">
                <a:latin typeface="Princess Sofia"/>
                <a:ea typeface="Princess Sofia"/>
                <a:cs typeface="Princess Sofia"/>
                <a:sym typeface="Princess Sofia"/>
              </a:rPr>
              <a:t> to </a:t>
            </a:r>
            <a:r>
              <a:rPr lang="en" sz="2400" dirty="0" smtClean="0">
                <a:solidFill>
                  <a:srgbClr val="FF0000"/>
                </a:solidFill>
                <a:latin typeface="Princess Sofia"/>
                <a:ea typeface="Princess Sofia"/>
                <a:cs typeface="Princess Sofia"/>
                <a:sym typeface="Princess Sofia"/>
              </a:rPr>
              <a:t>Am</a:t>
            </a:r>
            <a:r>
              <a:rPr lang="en" sz="2400" dirty="0" smtClean="0">
                <a:solidFill>
                  <a:srgbClr val="0000FF"/>
                </a:solidFill>
                <a:latin typeface="Princess Sofia"/>
                <a:ea typeface="Princess Sofia"/>
                <a:cs typeface="Princess Sofia"/>
                <a:sym typeface="Princess Sofia"/>
              </a:rPr>
              <a:t>eri</a:t>
            </a:r>
            <a:r>
              <a:rPr lang="en" sz="2400" dirty="0" smtClean="0">
                <a:solidFill>
                  <a:schemeClr val="lt1"/>
                </a:solidFill>
                <a:latin typeface="Princess Sofia"/>
                <a:ea typeface="Princess Sofia"/>
                <a:cs typeface="Princess Sofia"/>
                <a:sym typeface="Princess Sofia"/>
              </a:rPr>
              <a:t>ca</a:t>
            </a:r>
            <a:r>
              <a:rPr lang="en-US" sz="2400" baseline="0" dirty="0" smtClean="0">
                <a:solidFill>
                  <a:schemeClr val="tx1"/>
                </a:solidFill>
                <a:latin typeface="Princess Sofia"/>
                <a:ea typeface="Princess Sofia"/>
                <a:cs typeface="Princess Sofia"/>
                <a:sym typeface="Princess Sofia"/>
              </a:rPr>
              <a:t> to have better life.</a:t>
            </a:r>
            <a:endParaRPr lang="en" sz="2400" dirty="0">
              <a:latin typeface="Princess Sofia"/>
              <a:ea typeface="Princess Sofia"/>
              <a:cs typeface="Princess Sofia"/>
              <a:sym typeface="Princess Sofi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2400">
                <a:solidFill>
                  <a:srgbClr val="8E24DF"/>
                </a:solidFill>
                <a:latin typeface="Aladin"/>
                <a:ea typeface="Aladin"/>
                <a:cs typeface="Aladin"/>
                <a:sym typeface="Aladin"/>
              </a:rPr>
              <a:t>At the end of our journey,this is why I think J.W’s writing has a lot of keys and one of the keys is courage.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43" name="Shape 1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The end!!!!!</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Shape 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4" name="Shape 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One theme J.W has is courage and it means ,making you think to yourself what is right instead of following someone else...courage is asking yourself </a:t>
            </a:r>
          </a:p>
          <a:p>
            <a:pPr lvl="0" rtl="0">
              <a:spcBef>
                <a:spcPts val="0"/>
              </a:spcBef>
              <a:buNone/>
            </a:pPr>
            <a:r>
              <a:rPr lang="en"/>
              <a:t>thinking and acting on something. actually doing something as well.</a:t>
            </a:r>
          </a:p>
          <a:p>
            <a:pPr lvl="0" rtl="0">
              <a:spcBef>
                <a:spcPts val="0"/>
              </a:spcBef>
              <a:buNone/>
            </a:pPr>
            <a:r>
              <a:rPr lang="en"/>
              <a:t>courage is like...</a:t>
            </a:r>
          </a:p>
          <a:p>
            <a:pPr lvl="0" rtl="0">
              <a:spcBef>
                <a:spcPts val="0"/>
              </a:spcBef>
              <a:buNone/>
            </a:pPr>
            <a:r>
              <a:rPr lang="en"/>
              <a:t>being a leader, not a follower</a:t>
            </a:r>
          </a:p>
          <a:p>
            <a:pPr lvl="0" rt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Shape 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3" name="Shape 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78571"/>
              <a:buFont typeface="Arial"/>
              <a:buNone/>
            </a:pPr>
            <a:r>
              <a:rPr lang="en" sz="1400">
                <a:solidFill>
                  <a:srgbClr val="990000"/>
                </a:solidFill>
                <a:latin typeface="Indie Flower"/>
                <a:ea typeface="Indie Flower"/>
                <a:cs typeface="Indie Flower"/>
                <a:sym typeface="Indie Flower"/>
              </a:rPr>
              <a:t> The poem journey is important to the theme courage because, it shows Jacqueline Woodson's mother having courage to go to south carolina because she wanted to see her parents and even if the south was segregated, J.W.’s mother wanted to go see her parents no matter if she has to yes sir and no sir white people.</a:t>
            </a:r>
          </a:p>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Shape 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2" name="Shape 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78571"/>
              <a:buFont typeface="Arial"/>
              <a:buNone/>
            </a:pPr>
            <a:r>
              <a:rPr lang="en" sz="1400">
                <a:solidFill>
                  <a:srgbClr val="990000"/>
                </a:solidFill>
                <a:latin typeface="Indie Flower"/>
                <a:ea typeface="Indie Flower"/>
                <a:cs typeface="Indie Flower"/>
                <a:sym typeface="Indie Flower"/>
              </a:rPr>
              <a:t>One reason this shows courage is because J.W’s mom brought down the fear and brought up courage.</a:t>
            </a:r>
          </a:p>
          <a:p>
            <a:pPr lvl="0" rt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78571"/>
              <a:buFont typeface="Arial"/>
              <a:buNone/>
            </a:pPr>
            <a:r>
              <a:rPr lang="en" sz="1400" dirty="0">
                <a:solidFill>
                  <a:srgbClr val="CC0000"/>
                </a:solidFill>
                <a:latin typeface="Indie Flower"/>
                <a:ea typeface="Indie Flower"/>
                <a:cs typeface="Indie Flower"/>
                <a:sym typeface="Indie Flower"/>
              </a:rPr>
              <a:t>The Other Side shows courage because the characters Clover and Annie took courage to meet each other even if they're different skin </a:t>
            </a:r>
            <a:r>
              <a:rPr lang="en" sz="1400" dirty="0" smtClean="0">
                <a:solidFill>
                  <a:srgbClr val="CC0000"/>
                </a:solidFill>
                <a:latin typeface="Indie Flower"/>
                <a:ea typeface="Indie Flower"/>
                <a:cs typeface="Indie Flower"/>
                <a:sym typeface="Indie Flower"/>
              </a:rPr>
              <a:t>color</a:t>
            </a:r>
            <a:r>
              <a:rPr lang="en-US" sz="1400" dirty="0" smtClean="0">
                <a:solidFill>
                  <a:srgbClr val="CC0000"/>
                </a:solidFill>
                <a:latin typeface="Indie Flower"/>
                <a:ea typeface="Indie Flower"/>
                <a:cs typeface="Indie Flower"/>
                <a:sym typeface="Indie Flower"/>
              </a:rPr>
              <a:t>s</a:t>
            </a:r>
            <a:r>
              <a:rPr lang="en" sz="1400" dirty="0" smtClean="0">
                <a:solidFill>
                  <a:srgbClr val="CC0000"/>
                </a:solidFill>
                <a:latin typeface="Indie Flower"/>
                <a:ea typeface="Indie Flower"/>
                <a:cs typeface="Indie Flower"/>
                <a:sym typeface="Indie Flower"/>
              </a:rPr>
              <a:t> </a:t>
            </a:r>
            <a:r>
              <a:rPr lang="en" sz="1400" dirty="0">
                <a:solidFill>
                  <a:srgbClr val="CC0000"/>
                </a:solidFill>
                <a:latin typeface="Indie Flower"/>
                <a:ea typeface="Indie Flower"/>
                <a:cs typeface="Indie Flower"/>
                <a:sym typeface="Indie Flower"/>
              </a:rPr>
              <a:t>and never met each other they are showing courage.</a:t>
            </a:r>
          </a:p>
          <a:p>
            <a:pPr>
              <a:spcBef>
                <a:spcPts val="0"/>
              </a:spcBef>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9" name="Shape 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sz="1400" dirty="0">
                <a:solidFill>
                  <a:srgbClr val="CC0000"/>
                </a:solidFill>
                <a:latin typeface="Indie Flower"/>
                <a:ea typeface="Indie Flower"/>
                <a:cs typeface="Indie Flower"/>
                <a:sym typeface="Indie Flower"/>
              </a:rPr>
              <a:t>This shows courage because Clover and Annie met each other even if their </a:t>
            </a:r>
            <a:r>
              <a:rPr lang="en" sz="1400" dirty="0" smtClean="0">
                <a:solidFill>
                  <a:srgbClr val="CC0000"/>
                </a:solidFill>
                <a:latin typeface="Indie Flower"/>
                <a:ea typeface="Indie Flower"/>
                <a:cs typeface="Indie Flower"/>
                <a:sym typeface="Indie Flower"/>
              </a:rPr>
              <a:t>different</a:t>
            </a:r>
            <a:r>
              <a:rPr lang="en-US" sz="1400" dirty="0" smtClean="0">
                <a:solidFill>
                  <a:srgbClr val="CC0000"/>
                </a:solidFill>
                <a:latin typeface="Indie Flower"/>
                <a:ea typeface="Indie Flower"/>
                <a:cs typeface="Indie Flower"/>
                <a:sym typeface="Indie Flower"/>
              </a:rPr>
              <a:t> skin</a:t>
            </a:r>
            <a:r>
              <a:rPr lang="en" sz="1400" dirty="0" smtClean="0">
                <a:solidFill>
                  <a:srgbClr val="CC0000"/>
                </a:solidFill>
                <a:latin typeface="Indie Flower"/>
                <a:ea typeface="Indie Flower"/>
                <a:cs typeface="Indie Flower"/>
                <a:sym typeface="Indie Flower"/>
              </a:rPr>
              <a:t> color</a:t>
            </a:r>
            <a:r>
              <a:rPr lang="en-US" sz="1400" dirty="0" smtClean="0">
                <a:solidFill>
                  <a:srgbClr val="CC0000"/>
                </a:solidFill>
                <a:latin typeface="Indie Flower"/>
                <a:ea typeface="Indie Flower"/>
                <a:cs typeface="Indie Flower"/>
                <a:sym typeface="Indie Flower"/>
              </a:rPr>
              <a:t>s.</a:t>
            </a:r>
            <a:endParaRPr lang="en" sz="1400" dirty="0">
              <a:solidFill>
                <a:srgbClr val="CC0000"/>
              </a:solidFill>
              <a:latin typeface="Indie Flower"/>
              <a:ea typeface="Indie Flower"/>
              <a:cs typeface="Indie Flower"/>
              <a:sym typeface="Indie Flowe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78571"/>
              <a:buFont typeface="Arial"/>
              <a:buNone/>
            </a:pPr>
            <a:r>
              <a:rPr lang="en" sz="1400">
                <a:solidFill>
                  <a:srgbClr val="990000"/>
                </a:solidFill>
                <a:latin typeface="Indie Flower"/>
                <a:ea typeface="Indie Flower"/>
                <a:cs typeface="Indie Flower"/>
                <a:sym typeface="Indie Flower"/>
              </a:rPr>
              <a:t>In Show Way the whole family showed a ton of courage because they were in slavery and  helped other slaves escape to freedom by showing them paths by using quilts, they showed courage.</a:t>
            </a:r>
          </a:p>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78571"/>
              <a:buFont typeface="Arial"/>
              <a:buNone/>
            </a:pPr>
            <a:r>
              <a:rPr lang="en" sz="1400">
                <a:solidFill>
                  <a:srgbClr val="990000"/>
                </a:solidFill>
                <a:latin typeface="Architects Daughter"/>
                <a:ea typeface="Architects Daughter"/>
                <a:cs typeface="Architects Daughter"/>
                <a:sym typeface="Architects Daughter"/>
              </a:rPr>
              <a:t>Show Way shows courage because Mathis May helped other people and showed courage even if she will get in trouble by helping them escape</a:t>
            </a:r>
          </a:p>
          <a:p>
            <a:pPr>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78571"/>
              <a:buFont typeface="Arial"/>
              <a:buNone/>
            </a:pPr>
            <a:r>
              <a:rPr lang="en" sz="1400" dirty="0">
                <a:solidFill>
                  <a:srgbClr val="990000"/>
                </a:solidFill>
                <a:latin typeface="Shadows Into Light"/>
                <a:ea typeface="Shadows Into Light"/>
                <a:cs typeface="Shadows Into Light"/>
                <a:sym typeface="Shadows Into Light"/>
              </a:rPr>
              <a:t>In peace locomotion lonnie and Jenkins showed courage because lonnie expressed his feelings a lot and Jenkins used clutches and he went to the war even if he could die.</a:t>
            </a:r>
          </a:p>
          <a:p>
            <a:pPr lvl="0" rtl="0">
              <a:spcBef>
                <a:spcPts val="600"/>
              </a:spcBef>
              <a:buClr>
                <a:schemeClr val="dk1"/>
              </a:buClr>
              <a:buSzPct val="78571"/>
              <a:buFont typeface="Arial"/>
              <a:buNone/>
            </a:pPr>
            <a:r>
              <a:rPr lang="en" sz="1400" dirty="0">
                <a:solidFill>
                  <a:srgbClr val="990000"/>
                </a:solidFill>
                <a:latin typeface="Shadows Into Light"/>
                <a:ea typeface="Shadows Into Light"/>
                <a:cs typeface="Shadows Into Light"/>
                <a:sym typeface="Shadows Into Light"/>
              </a:rPr>
              <a:t> Jenkins showed courage by going into war even if he might die or lose something and he used </a:t>
            </a:r>
            <a:r>
              <a:rPr lang="en" sz="1400" dirty="0" smtClean="0">
                <a:solidFill>
                  <a:srgbClr val="990000"/>
                </a:solidFill>
                <a:latin typeface="Shadows Into Light"/>
                <a:ea typeface="Shadows Into Light"/>
                <a:cs typeface="Shadows Into Light"/>
                <a:sym typeface="Shadows Into Light"/>
              </a:rPr>
              <a:t>c</a:t>
            </a:r>
            <a:r>
              <a:rPr lang="en-US" sz="1400" dirty="0" err="1" smtClean="0">
                <a:solidFill>
                  <a:srgbClr val="990000"/>
                </a:solidFill>
                <a:latin typeface="Shadows Into Light"/>
                <a:ea typeface="Shadows Into Light"/>
                <a:cs typeface="Shadows Into Light"/>
                <a:sym typeface="Shadows Into Light"/>
              </a:rPr>
              <a:t>lutches</a:t>
            </a:r>
            <a:r>
              <a:rPr lang="en" sz="1400" dirty="0" smtClean="0">
                <a:solidFill>
                  <a:srgbClr val="990000"/>
                </a:solidFill>
                <a:latin typeface="Shadows Into Light"/>
                <a:ea typeface="Shadows Into Light"/>
                <a:cs typeface="Shadows Into Light"/>
                <a:sym typeface="Shadows Into Light"/>
              </a:rPr>
              <a:t> </a:t>
            </a:r>
            <a:r>
              <a:rPr lang="en" sz="1400" dirty="0">
                <a:solidFill>
                  <a:srgbClr val="990000"/>
                </a:solidFill>
                <a:latin typeface="Shadows Into Light"/>
                <a:ea typeface="Shadows Into Light"/>
                <a:cs typeface="Shadows Into Light"/>
                <a:sym typeface="Shadows Into Light"/>
              </a:rPr>
              <a:t>so he can stand up he does it for his family</a:t>
            </a:r>
          </a:p>
          <a:p>
            <a:pPr>
              <a:spcBef>
                <a:spcPts val="0"/>
              </a:spcBef>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0" name="Shape 10"/>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1" name="Shape 1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dk1"/>
              </a:buClr>
              <a:buSzPct val="100000"/>
              <a:buNone/>
              <a:defRPr sz="1800">
                <a:solidFill>
                  <a:schemeClr val="dk1"/>
                </a:solidFill>
              </a:defRPr>
            </a:lvl1pPr>
          </a:lstStyle>
          <a:p>
            <a:endParaRPr/>
          </a:p>
        </p:txBody>
      </p:sp>
      <p:sp>
        <p:nvSpPr>
          <p:cNvPr id="26" name="Shape 2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1000">
    <p:cu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30000">
              <a:schemeClr val="lt1"/>
            </a:gs>
            <a:gs pos="100000">
              <a:schemeClr val="lt2"/>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SzPct val="100000"/>
              <a:defRPr sz="3000"/>
            </a:lvl1pPr>
            <a:lvl2pPr>
              <a:spcBef>
                <a:spcPts val="480"/>
              </a:spcBef>
              <a:buSzPct val="100000"/>
              <a:defRPr sz="2400"/>
            </a:lvl2pPr>
            <a:lvl3pPr>
              <a:spcBef>
                <a:spcPts val="480"/>
              </a:spcBef>
              <a:buSzPct val="100000"/>
              <a:defRPr sz="2400"/>
            </a:lvl3pPr>
            <a:lvl4pPr>
              <a:spcBef>
                <a:spcPts val="360"/>
              </a:spcBef>
              <a:buSzPct val="100000"/>
              <a:defRPr sz="1800"/>
            </a:lvl4pPr>
            <a:lvl5pPr>
              <a:spcBef>
                <a:spcPts val="360"/>
              </a:spcBef>
              <a:buSzPct val="100000"/>
              <a:defRPr sz="1800"/>
            </a:lvl5pPr>
            <a:lvl6pPr>
              <a:spcBef>
                <a:spcPts val="360"/>
              </a:spcBef>
              <a:buSzPct val="100000"/>
              <a:defRPr sz="1800"/>
            </a:lvl6pPr>
            <a:lvl7pPr>
              <a:spcBef>
                <a:spcPts val="360"/>
              </a:spcBef>
              <a:buSzPct val="100000"/>
              <a:defRPr sz="1800"/>
            </a:lvl7pPr>
            <a:lvl8pPr>
              <a:spcBef>
                <a:spcPts val="360"/>
              </a:spcBef>
              <a:buSzPct val="100000"/>
              <a:defRPr sz="1800"/>
            </a:lvl8pPr>
            <a:lvl9pPr>
              <a:spcBef>
                <a:spcPts val="360"/>
              </a:spcBef>
              <a:buSzPct val="100000"/>
              <a:defRPr sz="1800"/>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1000">
    <p:cut/>
  </p:transition>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mp3"/><Relationship Id="rId4" Type="http://schemas.openxmlformats.org/officeDocument/2006/relationships/audio" Target="../media/media2.mp3"/><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png"/><Relationship Id="rId1" Type="http://schemas.microsoft.com/office/2007/relationships/media" Target="../media/media1.wav"/><Relationship Id="rId2" Type="http://schemas.openxmlformats.org/officeDocument/2006/relationships/audio" Target="../media/media1.wav"/></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xml"/><Relationship Id="rId5" Type="http://schemas.openxmlformats.org/officeDocument/2006/relationships/image" Target="../media/image13.jpg"/><Relationship Id="rId6" Type="http://schemas.openxmlformats.org/officeDocument/2006/relationships/image" Target="../media/image2.png"/><Relationship Id="rId1" Type="http://schemas.microsoft.com/office/2007/relationships/media" Target="../media/media11.wav"/><Relationship Id="rId2" Type="http://schemas.openxmlformats.org/officeDocument/2006/relationships/audio" Target="../media/media11.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14.jpg"/><Relationship Id="rId6" Type="http://schemas.openxmlformats.org/officeDocument/2006/relationships/image" Target="../media/image2.png"/><Relationship Id="rId1" Type="http://schemas.microsoft.com/office/2007/relationships/media" Target="../media/media12.wav"/><Relationship Id="rId2" Type="http://schemas.openxmlformats.org/officeDocument/2006/relationships/audio" Target="../media/media12.wav"/></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15.jpg"/><Relationship Id="rId6" Type="http://schemas.openxmlformats.org/officeDocument/2006/relationships/image" Target="../media/image2.png"/><Relationship Id="rId1" Type="http://schemas.microsoft.com/office/2007/relationships/media" Target="../media/media13.wav"/><Relationship Id="rId2" Type="http://schemas.openxmlformats.org/officeDocument/2006/relationships/audio" Target="../media/media13.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3.xml"/><Relationship Id="rId5" Type="http://schemas.openxmlformats.org/officeDocument/2006/relationships/image" Target="../media/image16.jpg"/><Relationship Id="rId6" Type="http://schemas.openxmlformats.org/officeDocument/2006/relationships/image" Target="../media/image2.png"/><Relationship Id="rId1" Type="http://schemas.microsoft.com/office/2007/relationships/media" Target="../media/media14.wav"/><Relationship Id="rId2" Type="http://schemas.openxmlformats.org/officeDocument/2006/relationships/audio" Target="../media/media14.wav"/></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4.xml"/><Relationship Id="rId5" Type="http://schemas.openxmlformats.org/officeDocument/2006/relationships/image" Target="../media/image17.jpg"/><Relationship Id="rId6" Type="http://schemas.openxmlformats.org/officeDocument/2006/relationships/image" Target="../media/image2.png"/><Relationship Id="rId1" Type="http://schemas.microsoft.com/office/2007/relationships/media" Target="../media/media15.wav"/><Relationship Id="rId2" Type="http://schemas.openxmlformats.org/officeDocument/2006/relationships/audio" Target="../media/media15.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3.jpg"/><Relationship Id="rId6" Type="http://schemas.openxmlformats.org/officeDocument/2006/relationships/image" Target="../media/image4.jpg"/><Relationship Id="rId7" Type="http://schemas.openxmlformats.org/officeDocument/2006/relationships/image" Target="../media/image2.png"/><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3.xml"/><Relationship Id="rId5" Type="http://schemas.openxmlformats.org/officeDocument/2006/relationships/image" Target="../media/image5.jpg"/><Relationship Id="rId6" Type="http://schemas.openxmlformats.org/officeDocument/2006/relationships/image" Target="../media/image2.png"/><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4.xml"/><Relationship Id="rId5" Type="http://schemas.openxmlformats.org/officeDocument/2006/relationships/image" Target="../media/image6.jpg"/><Relationship Id="rId6" Type="http://schemas.openxmlformats.org/officeDocument/2006/relationships/image" Target="../media/image2.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5.xml"/><Relationship Id="rId5" Type="http://schemas.openxmlformats.org/officeDocument/2006/relationships/image" Target="../media/image7.png"/><Relationship Id="rId6" Type="http://schemas.openxmlformats.org/officeDocument/2006/relationships/image" Target="../media/image8.jpg"/><Relationship Id="rId7" Type="http://schemas.openxmlformats.org/officeDocument/2006/relationships/image" Target="../media/image2.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6.xml"/><Relationship Id="rId5" Type="http://schemas.openxmlformats.org/officeDocument/2006/relationships/image" Target="../media/image9.jpg"/><Relationship Id="rId6" Type="http://schemas.openxmlformats.org/officeDocument/2006/relationships/image" Target="../media/image2.png"/><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7.xml"/><Relationship Id="rId5" Type="http://schemas.openxmlformats.org/officeDocument/2006/relationships/image" Target="../media/image10.jpg"/><Relationship Id="rId6" Type="http://schemas.openxmlformats.org/officeDocument/2006/relationships/image" Target="../media/image2.png"/><Relationship Id="rId1" Type="http://schemas.microsoft.com/office/2007/relationships/media" Target="../media/media8.wav"/><Relationship Id="rId2"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8.xml"/><Relationship Id="rId5" Type="http://schemas.openxmlformats.org/officeDocument/2006/relationships/image" Target="../media/image11.jpg"/><Relationship Id="rId6" Type="http://schemas.openxmlformats.org/officeDocument/2006/relationships/image" Target="../media/image2.png"/><Relationship Id="rId1" Type="http://schemas.microsoft.com/office/2007/relationships/media" Target="../media/media9.wav"/><Relationship Id="rId2"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image" Target="../media/image12.jpg"/><Relationship Id="rId6" Type="http://schemas.openxmlformats.org/officeDocument/2006/relationships/image" Target="../media/image2.png"/><Relationship Id="rId1" Type="http://schemas.microsoft.com/office/2007/relationships/media" Target="../media/media10.wav"/><Relationship Id="rId2" Type="http://schemas.openxmlformats.org/officeDocument/2006/relationships/audio" Target="../media/media1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Shape 30"/>
          <p:cNvSpPr txBox="1">
            <a:spLocks noGrp="1"/>
          </p:cNvSpPr>
          <p:nvPr>
            <p:ph type="ctrTitle"/>
          </p:nvPr>
        </p:nvSpPr>
        <p:spPr>
          <a:xfrm>
            <a:off x="893717" y="-105148"/>
            <a:ext cx="7772400" cy="1681500"/>
          </a:xfrm>
          <a:prstGeom prst="rect">
            <a:avLst/>
          </a:prstGeom>
        </p:spPr>
        <p:txBody>
          <a:bodyPr lIns="91425" tIns="91425" rIns="91425" bIns="91425" anchor="b" anchorCtr="0">
            <a:noAutofit/>
          </a:bodyPr>
          <a:lstStyle/>
          <a:p>
            <a:pPr algn="l" rtl="0">
              <a:spcBef>
                <a:spcPts val="0"/>
              </a:spcBef>
              <a:buNone/>
            </a:pPr>
            <a:r>
              <a:rPr lang="en" dirty="0">
                <a:solidFill>
                  <a:srgbClr val="00FFFF"/>
                </a:solidFill>
                <a:latin typeface="Indie Flower"/>
                <a:ea typeface="Indie Flower"/>
                <a:cs typeface="Indie Flower"/>
                <a:sym typeface="Indie Flower"/>
              </a:rPr>
              <a:t>                            </a:t>
            </a:r>
          </a:p>
          <a:p>
            <a:pPr algn="l">
              <a:spcBef>
                <a:spcPts val="0"/>
              </a:spcBef>
              <a:buNone/>
            </a:pPr>
            <a:r>
              <a:rPr lang="en" dirty="0">
                <a:solidFill>
                  <a:srgbClr val="00FFFF"/>
                </a:solidFill>
                <a:latin typeface="Indie Flower"/>
                <a:ea typeface="Indie Flower"/>
                <a:cs typeface="Indie Flower"/>
                <a:sym typeface="Indie Flower"/>
              </a:rPr>
              <a:t>     </a:t>
            </a:r>
            <a:r>
              <a:rPr lang="en" sz="4800" dirty="0">
                <a:solidFill>
                  <a:srgbClr val="00FFFF"/>
                </a:solidFill>
                <a:latin typeface="Indie Flower"/>
                <a:ea typeface="Indie Flower"/>
                <a:cs typeface="Indie Flower"/>
                <a:sym typeface="Indie Flower"/>
              </a:rPr>
              <a:t>                               </a:t>
            </a:r>
            <a:r>
              <a:rPr lang="en-US" sz="4800" dirty="0" smtClean="0">
                <a:solidFill>
                  <a:srgbClr val="00FFFF"/>
                </a:solidFill>
                <a:latin typeface="Indie Flower"/>
                <a:ea typeface="Indie Flower"/>
                <a:cs typeface="Indie Flower"/>
                <a:sym typeface="Indie Flower"/>
              </a:rPr>
              <a:t/>
            </a:r>
            <a:br>
              <a:rPr lang="en-US" sz="4800" dirty="0" smtClean="0">
                <a:solidFill>
                  <a:srgbClr val="00FFFF"/>
                </a:solidFill>
                <a:latin typeface="Indie Flower"/>
                <a:ea typeface="Indie Flower"/>
                <a:cs typeface="Indie Flower"/>
                <a:sym typeface="Indie Flower"/>
              </a:rPr>
            </a:br>
            <a:r>
              <a:rPr lang="en-US" sz="4800" dirty="0" smtClean="0">
                <a:solidFill>
                  <a:srgbClr val="00FFFF"/>
                </a:solidFill>
                <a:latin typeface="Indie Flower"/>
                <a:ea typeface="Indie Flower"/>
                <a:cs typeface="Indie Flower"/>
                <a:sym typeface="Indie Flower"/>
              </a:rPr>
              <a:t>        </a:t>
            </a:r>
            <a:r>
              <a:rPr lang="en" sz="2400" dirty="0" smtClean="0">
                <a:solidFill>
                  <a:srgbClr val="CC0000"/>
                </a:solidFill>
                <a:latin typeface="Indie Flower"/>
                <a:ea typeface="Indie Flower"/>
                <a:cs typeface="Indie Flower"/>
                <a:sym typeface="Indie Flower"/>
              </a:rPr>
              <a:t>By </a:t>
            </a:r>
            <a:r>
              <a:rPr lang="en" sz="2400" dirty="0">
                <a:solidFill>
                  <a:srgbClr val="CC0000"/>
                </a:solidFill>
                <a:latin typeface="Indie Flower"/>
                <a:ea typeface="Indie Flower"/>
                <a:cs typeface="Indie Flower"/>
                <a:sym typeface="Indie Flower"/>
              </a:rPr>
              <a:t>: Lizbeth &amp; Yourdanos</a:t>
            </a:r>
          </a:p>
        </p:txBody>
      </p:sp>
      <p:pic>
        <p:nvPicPr>
          <p:cNvPr id="31" name="Shape 31"/>
          <p:cNvPicPr preferRelativeResize="0"/>
          <p:nvPr/>
        </p:nvPicPr>
        <p:blipFill rotWithShape="1">
          <a:blip r:embed="rId7">
            <a:alphaModFix/>
          </a:blip>
          <a:srcRect/>
          <a:stretch/>
        </p:blipFill>
        <p:spPr>
          <a:xfrm>
            <a:off x="2495274" y="1550699"/>
            <a:ext cx="3585549" cy="3391725"/>
          </a:xfrm>
          <a:prstGeom prst="rect">
            <a:avLst/>
          </a:prstGeom>
          <a:noFill/>
          <a:ln>
            <a:noFill/>
          </a:ln>
        </p:spPr>
      </p:pic>
      <p:sp>
        <p:nvSpPr>
          <p:cNvPr id="32" name="Shape 32"/>
          <p:cNvSpPr/>
          <p:nvPr/>
        </p:nvSpPr>
        <p:spPr>
          <a:xfrm>
            <a:off x="1270089" y="16567"/>
            <a:ext cx="6251174" cy="1274323"/>
          </a:xfrm>
          <a:prstGeom prst="rect">
            <a:avLst/>
          </a:prstGeom>
        </p:spPr>
        <p:txBody>
          <a:bodyPr>
            <a:prstTxWarp prst="textPlain">
              <a:avLst/>
            </a:prstTxWarp>
          </a:bodyPr>
          <a:lstStyle/>
          <a:p>
            <a:pPr algn="ctr"/>
            <a:r>
              <a:rPr b="0" i="0" dirty="0">
                <a:ln w="19050" cap="flat">
                  <a:solidFill>
                    <a:srgbClr val="990000"/>
                  </a:solidFill>
                  <a:prstDash val="solid"/>
                  <a:round/>
                  <a:headEnd type="none" w="med" len="med"/>
                  <a:tailEnd type="none" w="med" len="med"/>
                </a:ln>
                <a:solidFill>
                  <a:srgbClr val="990000"/>
                </a:solidFill>
                <a:latin typeface="Indie Flower"/>
              </a:rPr>
              <a:t>J.W. Author </a:t>
            </a:r>
            <a:r>
              <a:rPr b="0" i="0" dirty="0" smtClean="0">
                <a:ln w="19050" cap="flat">
                  <a:solidFill>
                    <a:srgbClr val="990000"/>
                  </a:solidFill>
                  <a:prstDash val="solid"/>
                  <a:round/>
                  <a:headEnd type="none" w="med" len="med"/>
                  <a:tailEnd type="none" w="med" len="med"/>
                </a:ln>
                <a:solidFill>
                  <a:srgbClr val="990000"/>
                </a:solidFill>
                <a:latin typeface="Indie Flower"/>
              </a:rPr>
              <a:t>Study</a:t>
            </a:r>
            <a:endParaRPr b="0" i="0" dirty="0">
              <a:ln w="19050" cap="flat">
                <a:solidFill>
                  <a:srgbClr val="990000"/>
                </a:solidFill>
                <a:prstDash val="solid"/>
                <a:round/>
                <a:headEnd type="none" w="med" len="med"/>
                <a:tailEnd type="none" w="med" len="med"/>
              </a:ln>
              <a:solidFill>
                <a:srgbClr val="990000"/>
              </a:solidFill>
              <a:latin typeface="Indie Flower"/>
            </a:endParaRP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144000" y="413957"/>
            <a:ext cx="812800" cy="812800"/>
          </a:xfrm>
          <a:prstGeom prst="rect">
            <a:avLst/>
          </a:prstGeom>
        </p:spPr>
      </p:pic>
      <p:pic>
        <p:nvPicPr>
          <p:cNvPr id="2" name="Constant Glory Amb 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9144000" y="17589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1000" fill="hold"/>
                                        <p:tgtEl>
                                          <p:spTgt spid="31"/>
                                        </p:tgtEl>
                                        <p:attrNameLst>
                                          <p:attrName>r</p:attrName>
                                        </p:attrNameLst>
                                      </p:cBhvr>
                                    </p:animRot>
                                  </p:childTnLst>
                                </p:cTn>
                              </p:par>
                            </p:childTnLst>
                          </p:cTn>
                        </p:par>
                        <p:par>
                          <p:cTn id="7" fill="hold">
                            <p:stCondLst>
                              <p:cond delay="1000"/>
                            </p:stCondLst>
                            <p:childTnLst>
                              <p:par>
                                <p:cTn id="8" presetID="1" presetClass="mediacall" presetSubtype="0" fill="hold" nodeType="afterEffect">
                                  <p:stCondLst>
                                    <p:cond delay="0"/>
                                  </p:stCondLst>
                                  <p:childTnLst>
                                    <p:cmd type="call" cmd="playFrom(0.0)">
                                      <p:cBhvr>
                                        <p:cTn id="9" dur="1" fill="hold"/>
                                        <p:tgtEl>
                                          <p:spTgt spid="2"/>
                                        </p:tgtEl>
                                      </p:cBhvr>
                                    </p:cmd>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668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755" numSld="999">
                <p:cTn id="13" repeatCount="indefinite" fill="hold" display="0">
                  <p:stCondLst>
                    <p:cond delay="indefinite"/>
                  </p:stCondLst>
                  <p:endCondLst>
                    <p:cond evt="onStopAudio" delay="0">
                      <p:tgtEl>
                        <p:sldTgt/>
                      </p:tgtEl>
                    </p:cond>
                  </p:endCondLst>
                </p:cTn>
                <p:tgtEl>
                  <p:spTgt spid="2"/>
                </p:tgtEl>
              </p:cMediaNode>
            </p:audio>
            <p:audio>
              <p:cMediaNode vol="80000">
                <p:cTn id="14"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382250" y="1123700"/>
            <a:ext cx="8229600" cy="3725699"/>
          </a:xfrm>
          <a:prstGeom prst="rect">
            <a:avLst/>
          </a:prstGeom>
        </p:spPr>
        <p:txBody>
          <a:bodyPr lIns="91425" tIns="91425" rIns="91425" bIns="91425" anchor="t" anchorCtr="0">
            <a:noAutofit/>
          </a:bodyPr>
          <a:lstStyle/>
          <a:p>
            <a:pPr lvl="0" rtl="0">
              <a:spcBef>
                <a:spcPts val="0"/>
              </a:spcBef>
              <a:buNone/>
            </a:pPr>
            <a:r>
              <a:rPr lang="en"/>
              <a:t> </a:t>
            </a:r>
          </a:p>
        </p:txBody>
      </p:sp>
      <p:sp>
        <p:nvSpPr>
          <p:cNvPr id="109" name="Shape 109"/>
          <p:cNvSpPr/>
          <p:nvPr/>
        </p:nvSpPr>
        <p:spPr>
          <a:xfrm>
            <a:off x="1283925" y="220428"/>
            <a:ext cx="6077281" cy="828491"/>
          </a:xfrm>
          <a:prstGeom prst="rect">
            <a:avLst/>
          </a:prstGeom>
        </p:spPr>
        <p:txBody>
          <a:bodyPr>
            <a:prstTxWarp prst="textPlain">
              <a:avLst/>
            </a:prstTxWarp>
          </a:bodyPr>
          <a:lstStyle/>
          <a:p>
            <a:pPr algn="ctr"/>
            <a:r>
              <a:rPr b="0" i="0">
                <a:ln w="19050" cap="flat">
                  <a:solidFill>
                    <a:srgbClr val="990000"/>
                  </a:solidFill>
                  <a:prstDash val="solid"/>
                  <a:round/>
                  <a:headEnd type="none" w="med" len="med"/>
                  <a:tailEnd type="none" w="med" len="med"/>
                </a:ln>
                <a:solidFill>
                  <a:srgbClr val="CC0000"/>
                </a:solidFill>
                <a:latin typeface="Shadows Into Light"/>
              </a:rPr>
              <a:t>Peace Locomotion</a:t>
            </a:r>
          </a:p>
        </p:txBody>
      </p:sp>
      <p:pic>
        <p:nvPicPr>
          <p:cNvPr id="110" name="Shape 110"/>
          <p:cNvPicPr preferRelativeResize="0"/>
          <p:nvPr/>
        </p:nvPicPr>
        <p:blipFill>
          <a:blip r:embed="rId5">
            <a:alphaModFix/>
          </a:blip>
          <a:stretch>
            <a:fillRect/>
          </a:stretch>
        </p:blipFill>
        <p:spPr>
          <a:xfrm>
            <a:off x="382250" y="1123700"/>
            <a:ext cx="2599025" cy="2250699"/>
          </a:xfrm>
          <a:prstGeom prst="rect">
            <a:avLst/>
          </a:prstGeom>
          <a:noFill/>
          <a:ln>
            <a:noFill/>
          </a:ln>
        </p:spPr>
      </p:pic>
      <p:sp>
        <p:nvSpPr>
          <p:cNvPr id="111" name="Shape 111"/>
          <p:cNvSpPr/>
          <p:nvPr/>
        </p:nvSpPr>
        <p:spPr>
          <a:xfrm>
            <a:off x="3068625" y="1288650"/>
            <a:ext cx="5285400" cy="2566200"/>
          </a:xfrm>
          <a:prstGeom prst="wave">
            <a:avLst>
              <a:gd name="adj1" fmla="val 12500"/>
              <a:gd name="adj2" fmla="val 0"/>
            </a:avLst>
          </a:prstGeom>
          <a:solidFill>
            <a:srgbClr val="F3F3F3"/>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rtl="0">
              <a:spcBef>
                <a:spcPts val="0"/>
              </a:spcBef>
              <a:buNone/>
            </a:pPr>
            <a:r>
              <a:rPr lang="en" dirty="0">
                <a:solidFill>
                  <a:srgbClr val="990000"/>
                </a:solidFill>
                <a:latin typeface="Chewy"/>
                <a:ea typeface="Chewy"/>
                <a:cs typeface="Chewy"/>
                <a:sym typeface="Chewy"/>
              </a:rPr>
              <a:t>Courage can not only be fighting and standing up for your right</a:t>
            </a:r>
          </a:p>
          <a:p>
            <a:pPr>
              <a:spcBef>
                <a:spcPts val="0"/>
              </a:spcBef>
              <a:buNone/>
            </a:pPr>
            <a:r>
              <a:rPr lang="en" dirty="0">
                <a:solidFill>
                  <a:srgbClr val="990000"/>
                </a:solidFill>
                <a:latin typeface="Chewy"/>
                <a:ea typeface="Chewy"/>
                <a:cs typeface="Chewy"/>
                <a:sym typeface="Chewy"/>
              </a:rPr>
              <a:t>Courage is also expressing how you feel and doing something for your loved </a:t>
            </a:r>
            <a:r>
              <a:rPr lang="en" dirty="0" smtClean="0">
                <a:solidFill>
                  <a:srgbClr val="990000"/>
                </a:solidFill>
                <a:latin typeface="Chewy"/>
                <a:ea typeface="Chewy"/>
                <a:cs typeface="Chewy"/>
                <a:sym typeface="Chewy"/>
              </a:rPr>
              <a:t>ones</a:t>
            </a:r>
            <a:r>
              <a:rPr lang="en-US" smtClean="0">
                <a:solidFill>
                  <a:srgbClr val="990000"/>
                </a:solidFill>
                <a:latin typeface="Chewy"/>
                <a:ea typeface="Chewy"/>
                <a:cs typeface="Chewy"/>
                <a:sym typeface="Chewy"/>
              </a:rPr>
              <a:t>.  </a:t>
            </a:r>
            <a:r>
              <a:rPr lang="en" smtClean="0">
                <a:solidFill>
                  <a:srgbClr val="990000"/>
                </a:solidFill>
                <a:latin typeface="Chewy"/>
                <a:ea typeface="Chewy"/>
                <a:cs typeface="Chewy"/>
                <a:sym typeface="Chewy"/>
              </a:rPr>
              <a:t>-</a:t>
            </a:r>
            <a:r>
              <a:rPr lang="en">
                <a:solidFill>
                  <a:srgbClr val="990000"/>
                </a:solidFill>
                <a:latin typeface="Chewy"/>
                <a:ea typeface="Chewy"/>
                <a:cs typeface="Chewy"/>
                <a:sym typeface="Chewy"/>
              </a:rPr>
              <a:t>Yourdanos and Lizbeth</a:t>
            </a:r>
          </a:p>
        </p:txBody>
      </p:sp>
      <p:cxnSp>
        <p:nvCxnSpPr>
          <p:cNvPr id="112" name="Shape 112"/>
          <p:cNvCxnSpPr/>
          <p:nvPr/>
        </p:nvCxnSpPr>
        <p:spPr>
          <a:xfrm>
            <a:off x="3019550" y="1048925"/>
            <a:ext cx="10799" cy="4215600"/>
          </a:xfrm>
          <a:prstGeom prst="straightConnector1">
            <a:avLst/>
          </a:prstGeom>
          <a:noFill/>
          <a:ln w="19050" cap="flat">
            <a:solidFill>
              <a:srgbClr val="FF0000"/>
            </a:solidFill>
            <a:prstDash val="solid"/>
            <a:round/>
            <a:headEnd type="none" w="lg" len="lg"/>
            <a:tailEnd type="none" w="lg" len="lg"/>
          </a:ln>
        </p:spPr>
      </p:cxn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body" idx="1"/>
          </p:nvPr>
        </p:nvSpPr>
        <p:spPr>
          <a:xfrm>
            <a:off x="457200" y="1200150"/>
            <a:ext cx="8229600" cy="3725699"/>
          </a:xfrm>
          <a:prstGeom prst="rect">
            <a:avLst/>
          </a:prstGeom>
          <a:solidFill>
            <a:schemeClr val="tx1"/>
          </a:solidFill>
        </p:spPr>
        <p:txBody>
          <a:bodyPr lIns="91425" tIns="91425" rIns="91425" bIns="91425" anchor="t" anchorCtr="0">
            <a:noAutofit/>
          </a:bodyPr>
          <a:lstStyle/>
          <a:p>
            <a:pPr lvl="0" rtl="0">
              <a:spcBef>
                <a:spcPts val="0"/>
              </a:spcBef>
              <a:buClr>
                <a:schemeClr val="dk1"/>
              </a:buClr>
              <a:buSzPct val="61111"/>
              <a:buFont typeface="Arial"/>
              <a:buNone/>
            </a:pPr>
            <a:r>
              <a:rPr lang="en" sz="1800" dirty="0">
                <a:solidFill>
                  <a:srgbClr val="12B8FF"/>
                </a:solidFill>
                <a:latin typeface="Love Ya Like A Sister"/>
                <a:ea typeface="Love Ya Like A Sister"/>
                <a:cs typeface="Love Ya Like A Sister"/>
                <a:sym typeface="Love Ya Like A Sister"/>
              </a:rPr>
              <a:t>The time I showed courage including my family was when we were in our homeland </a:t>
            </a:r>
            <a:r>
              <a:rPr lang="en" sz="1800" dirty="0">
                <a:solidFill>
                  <a:srgbClr val="00FF00"/>
                </a:solidFill>
                <a:latin typeface="Love Ya Like A Sister"/>
                <a:ea typeface="Love Ya Like A Sister"/>
                <a:cs typeface="Love Ya Like A Sister"/>
                <a:sym typeface="Love Ya Like A Sister"/>
              </a:rPr>
              <a:t>Eth</a:t>
            </a:r>
            <a:r>
              <a:rPr lang="en" sz="1800" dirty="0">
                <a:solidFill>
                  <a:srgbClr val="FFFF00"/>
                </a:solidFill>
                <a:latin typeface="Love Ya Like A Sister"/>
                <a:ea typeface="Love Ya Like A Sister"/>
                <a:cs typeface="Love Ya Like A Sister"/>
                <a:sym typeface="Love Ya Like A Sister"/>
              </a:rPr>
              <a:t>io</a:t>
            </a:r>
            <a:r>
              <a:rPr lang="en" sz="1800" dirty="0">
                <a:solidFill>
                  <a:srgbClr val="FF0000"/>
                </a:solidFill>
                <a:latin typeface="Love Ya Like A Sister"/>
                <a:ea typeface="Love Ya Like A Sister"/>
                <a:cs typeface="Love Ya Like A Sister"/>
                <a:sym typeface="Love Ya Like A Sister"/>
              </a:rPr>
              <a:t>pia</a:t>
            </a:r>
            <a:r>
              <a:rPr lang="en" sz="1800" dirty="0">
                <a:solidFill>
                  <a:srgbClr val="12B8FF"/>
                </a:solidFill>
                <a:latin typeface="Permanent Marker"/>
                <a:ea typeface="Permanent Marker"/>
                <a:cs typeface="Permanent Marker"/>
                <a:sym typeface="Permanent Marker"/>
              </a:rPr>
              <a:t> </a:t>
            </a:r>
            <a:r>
              <a:rPr lang="en" sz="1800" dirty="0">
                <a:solidFill>
                  <a:srgbClr val="12B8FF"/>
                </a:solidFill>
                <a:latin typeface="Love Ya Like A Sister"/>
                <a:ea typeface="Love Ya Like A Sister"/>
                <a:cs typeface="Love Ya Like A Sister"/>
                <a:sym typeface="Love Ya Like A Sister"/>
              </a:rPr>
              <a:t>we moved to </a:t>
            </a:r>
            <a:r>
              <a:rPr lang="en" sz="1800" dirty="0">
                <a:solidFill>
                  <a:srgbClr val="FF0000"/>
                </a:solidFill>
                <a:latin typeface="Love Ya Like A Sister"/>
                <a:ea typeface="Love Ya Like A Sister"/>
                <a:cs typeface="Love Ya Like A Sister"/>
                <a:sym typeface="Love Ya Like A Sister"/>
              </a:rPr>
              <a:t>Am</a:t>
            </a:r>
            <a:r>
              <a:rPr lang="en" sz="1800" dirty="0">
                <a:solidFill>
                  <a:srgbClr val="0000FF"/>
                </a:solidFill>
                <a:latin typeface="Love Ya Like A Sister"/>
                <a:ea typeface="Love Ya Like A Sister"/>
                <a:cs typeface="Love Ya Like A Sister"/>
                <a:sym typeface="Love Ya Like A Sister"/>
              </a:rPr>
              <a:t>er</a:t>
            </a:r>
            <a:r>
              <a:rPr lang="en" sz="1800" dirty="0">
                <a:solidFill>
                  <a:srgbClr val="F3F3F3"/>
                </a:solidFill>
                <a:latin typeface="Love Ya Like A Sister"/>
                <a:ea typeface="Love Ya Like A Sister"/>
                <a:cs typeface="Love Ya Like A Sister"/>
                <a:sym typeface="Love Ya Like A Sister"/>
              </a:rPr>
              <a:t>ica </a:t>
            </a:r>
            <a:r>
              <a:rPr lang="en" sz="1800" dirty="0">
                <a:solidFill>
                  <a:srgbClr val="12B8FF"/>
                </a:solidFill>
                <a:latin typeface="Love Ya Like A Sister"/>
                <a:ea typeface="Love Ya Like A Sister"/>
                <a:cs typeface="Love Ya Like A Sister"/>
                <a:sym typeface="Love Ya Like A Sister"/>
              </a:rPr>
              <a:t>even if we will miss </a:t>
            </a:r>
            <a:r>
              <a:rPr lang="en" sz="1800" dirty="0">
                <a:solidFill>
                  <a:srgbClr val="00FF00"/>
                </a:solidFill>
                <a:latin typeface="Love Ya Like A Sister"/>
                <a:ea typeface="Love Ya Like A Sister"/>
                <a:cs typeface="Love Ya Like A Sister"/>
                <a:sym typeface="Love Ya Like A Sister"/>
              </a:rPr>
              <a:t>Eth</a:t>
            </a:r>
            <a:r>
              <a:rPr lang="en" sz="1800" dirty="0">
                <a:solidFill>
                  <a:srgbClr val="FFFF00"/>
                </a:solidFill>
                <a:latin typeface="Love Ya Like A Sister"/>
                <a:ea typeface="Love Ya Like A Sister"/>
                <a:cs typeface="Love Ya Like A Sister"/>
                <a:sym typeface="Love Ya Like A Sister"/>
              </a:rPr>
              <a:t>io</a:t>
            </a:r>
            <a:r>
              <a:rPr lang="en" sz="1800" dirty="0">
                <a:solidFill>
                  <a:srgbClr val="FF0000"/>
                </a:solidFill>
                <a:latin typeface="Love Ya Like A Sister"/>
                <a:ea typeface="Love Ya Like A Sister"/>
                <a:cs typeface="Love Ya Like A Sister"/>
                <a:sym typeface="Love Ya Like A Sister"/>
              </a:rPr>
              <a:t>pia</a:t>
            </a:r>
            <a:r>
              <a:rPr lang="en" sz="1800" dirty="0">
                <a:solidFill>
                  <a:srgbClr val="12B8FF"/>
                </a:solidFill>
                <a:latin typeface="Permanent Marker"/>
                <a:ea typeface="Permanent Marker"/>
                <a:cs typeface="Permanent Marker"/>
                <a:sym typeface="Permanent Marker"/>
              </a:rPr>
              <a:t> </a:t>
            </a:r>
            <a:r>
              <a:rPr lang="en" sz="1800" dirty="0">
                <a:solidFill>
                  <a:srgbClr val="12B8FF"/>
                </a:solidFill>
                <a:latin typeface="Love Ya Like A Sister"/>
                <a:ea typeface="Love Ya Like A Sister"/>
                <a:cs typeface="Love Ya Like A Sister"/>
                <a:sym typeface="Love Ya Like A Sister"/>
              </a:rPr>
              <a:t>we just went because we could find more opportunities and chances my family showed courage by moving like I said even if we </a:t>
            </a:r>
            <a:r>
              <a:rPr lang="en" sz="1800" dirty="0" smtClean="0">
                <a:solidFill>
                  <a:srgbClr val="12B8FF"/>
                </a:solidFill>
                <a:latin typeface="Love Ya Like A Sister"/>
                <a:ea typeface="Love Ya Like A Sister"/>
                <a:cs typeface="Love Ya Like A Sister"/>
                <a:sym typeface="Love Ya Like A Sister"/>
              </a:rPr>
              <a:t>miss</a:t>
            </a:r>
            <a:r>
              <a:rPr lang="en-US" sz="1800" dirty="0" smtClean="0">
                <a:solidFill>
                  <a:srgbClr val="12B8FF"/>
                </a:solidFill>
                <a:latin typeface="Love Ya Like A Sister"/>
                <a:ea typeface="Love Ya Like A Sister"/>
                <a:cs typeface="Love Ya Like A Sister"/>
                <a:sym typeface="Love Ya Like A Sister"/>
              </a:rPr>
              <a:t> </a:t>
            </a:r>
            <a:r>
              <a:rPr lang="en" sz="1800" dirty="0" smtClean="0">
                <a:solidFill>
                  <a:srgbClr val="00FF00"/>
                </a:solidFill>
                <a:latin typeface="Love Ya Like A Sister"/>
                <a:ea typeface="Love Ya Like A Sister"/>
                <a:cs typeface="Love Ya Like A Sister"/>
                <a:sym typeface="Love Ya Like A Sister"/>
              </a:rPr>
              <a:t>Eth</a:t>
            </a:r>
            <a:r>
              <a:rPr lang="en" sz="1800" dirty="0" smtClean="0">
                <a:solidFill>
                  <a:srgbClr val="FFFF00"/>
                </a:solidFill>
                <a:latin typeface="Love Ya Like A Sister"/>
                <a:ea typeface="Love Ya Like A Sister"/>
                <a:cs typeface="Love Ya Like A Sister"/>
                <a:sym typeface="Love Ya Like A Sister"/>
              </a:rPr>
              <a:t>io</a:t>
            </a:r>
            <a:r>
              <a:rPr lang="en" sz="1800" dirty="0" smtClean="0">
                <a:solidFill>
                  <a:srgbClr val="FF0000"/>
                </a:solidFill>
                <a:latin typeface="Love Ya Like A Sister"/>
                <a:ea typeface="Love Ya Like A Sister"/>
                <a:cs typeface="Love Ya Like A Sister"/>
                <a:sym typeface="Love Ya Like A Sister"/>
              </a:rPr>
              <a:t>pia</a:t>
            </a:r>
            <a:r>
              <a:rPr lang="en-US" sz="1800" dirty="0">
                <a:solidFill>
                  <a:srgbClr val="12B8FF"/>
                </a:solidFill>
                <a:latin typeface="Permanent Marker"/>
                <a:ea typeface="Permanent Marker"/>
                <a:cs typeface="Permanent Marker"/>
                <a:sym typeface="Permanent Marker"/>
              </a:rPr>
              <a:t>.</a:t>
            </a:r>
            <a:endParaRPr lang="en" sz="1800" dirty="0">
              <a:solidFill>
                <a:srgbClr val="12B8FF"/>
              </a:solidFill>
              <a:latin typeface="Permanent Marker"/>
              <a:ea typeface="Permanent Marker"/>
              <a:cs typeface="Permanent Marker"/>
              <a:sym typeface="Permanent Marker"/>
            </a:endParaRPr>
          </a:p>
          <a:p>
            <a:pPr>
              <a:spcBef>
                <a:spcPts val="0"/>
              </a:spcBef>
              <a:buNone/>
            </a:pPr>
            <a:endParaRPr sz="1800" dirty="0">
              <a:solidFill>
                <a:srgbClr val="12B8FF"/>
              </a:solidFill>
              <a:latin typeface="Love Ya Like A Sister"/>
              <a:ea typeface="Love Ya Like A Sister"/>
              <a:cs typeface="Love Ya Like A Sister"/>
              <a:sym typeface="Love Ya Like A Sister"/>
            </a:endParaRPr>
          </a:p>
        </p:txBody>
      </p:sp>
      <p:sp>
        <p:nvSpPr>
          <p:cNvPr id="118" name="Shape 118"/>
          <p:cNvSpPr/>
          <p:nvPr/>
        </p:nvSpPr>
        <p:spPr>
          <a:xfrm>
            <a:off x="508000" y="111575"/>
            <a:ext cx="8178799" cy="1088574"/>
          </a:xfrm>
          <a:prstGeom prst="rect">
            <a:avLst/>
          </a:prstGeom>
        </p:spPr>
        <p:txBody>
          <a:bodyPr>
            <a:prstTxWarp prst="textPlain">
              <a:avLst/>
            </a:prstTxWarp>
          </a:bodyPr>
          <a:lstStyle/>
          <a:p>
            <a:pPr algn="ctr"/>
            <a:r>
              <a:rPr b="0" i="0">
                <a:ln w="19050" cap="flat">
                  <a:solidFill>
                    <a:srgbClr val="9900FF"/>
                  </a:solidFill>
                  <a:prstDash val="solid"/>
                  <a:round/>
                  <a:headEnd type="none" w="med" len="med"/>
                  <a:tailEnd type="none" w="med" len="med"/>
                </a:ln>
                <a:solidFill>
                  <a:srgbClr val="12B8FF"/>
                </a:solidFill>
                <a:latin typeface="Permanent Marker"/>
              </a:rPr>
              <a:t>Yourdanos</a:t>
            </a:r>
          </a:p>
        </p:txBody>
      </p:sp>
      <p:pic>
        <p:nvPicPr>
          <p:cNvPr id="119" name="Shape 119"/>
          <p:cNvPicPr preferRelativeResize="0"/>
          <p:nvPr/>
        </p:nvPicPr>
        <p:blipFill rotWithShape="1">
          <a:blip r:embed="rId5">
            <a:alphaModFix/>
          </a:blip>
          <a:srcRect l="11535" t="9713" r="15226" b="53029"/>
          <a:stretch/>
        </p:blipFill>
        <p:spPr>
          <a:xfrm>
            <a:off x="1596711" y="2521850"/>
            <a:ext cx="6052474" cy="240400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111575"/>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10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1000"/>
                                        <p:tgtEl>
                                          <p:spTgt spid="119"/>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68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p:nvPr/>
        </p:nvSpPr>
        <p:spPr>
          <a:xfrm>
            <a:off x="719274" y="173325"/>
            <a:ext cx="8229600" cy="1081424"/>
          </a:xfrm>
          <a:prstGeom prst="rect">
            <a:avLst/>
          </a:prstGeom>
        </p:spPr>
        <p:txBody>
          <a:bodyPr>
            <a:prstTxWarp prst="textPlain">
              <a:avLst/>
            </a:prstTxWarp>
          </a:bodyPr>
          <a:lstStyle/>
          <a:p>
            <a:pPr algn="ctr"/>
            <a:r>
              <a:rPr b="0" i="0">
                <a:ln w="19050" cap="flat">
                  <a:solidFill>
                    <a:srgbClr val="00FFFF"/>
                  </a:solidFill>
                  <a:prstDash val="solid"/>
                  <a:round/>
                  <a:headEnd type="none" w="med" len="med"/>
                  <a:tailEnd type="none" w="med" len="med"/>
                </a:ln>
                <a:solidFill>
                  <a:srgbClr val="FF00FF"/>
                </a:solidFill>
                <a:latin typeface="Bangers"/>
              </a:rPr>
              <a:t>Lizbeth</a:t>
            </a:r>
          </a:p>
        </p:txBody>
      </p:sp>
      <p:sp>
        <p:nvSpPr>
          <p:cNvPr id="125" name="Shape 125"/>
          <p:cNvSpPr txBox="1">
            <a:spLocks noGrp="1"/>
          </p:cNvSpPr>
          <p:nvPr>
            <p:ph type="body" idx="1"/>
          </p:nvPr>
        </p:nvSpPr>
        <p:spPr>
          <a:xfrm>
            <a:off x="457200" y="1200150"/>
            <a:ext cx="8229600" cy="3725699"/>
          </a:xfrm>
          <a:prstGeom prst="rect">
            <a:avLst/>
          </a:prstGeom>
          <a:solidFill>
            <a:schemeClr val="bg2">
              <a:lumMod val="60000"/>
              <a:lumOff val="40000"/>
            </a:schemeClr>
          </a:solidFill>
        </p:spPr>
        <p:txBody>
          <a:bodyPr lIns="91425" tIns="91425" rIns="91425" bIns="91425" anchor="t" anchorCtr="0">
            <a:noAutofit/>
          </a:bodyPr>
          <a:lstStyle/>
          <a:p>
            <a:pPr lvl="0" rtl="0">
              <a:spcBef>
                <a:spcPts val="0"/>
              </a:spcBef>
              <a:buNone/>
            </a:pPr>
            <a:r>
              <a:rPr lang="en" sz="2400" dirty="0">
                <a:latin typeface="Princess Sofia"/>
                <a:ea typeface="Princess Sofia"/>
                <a:cs typeface="Princess Sofia"/>
                <a:sym typeface="Princess Sofia"/>
              </a:rPr>
              <a:t>The time I had courage is when me and my family had to move from </a:t>
            </a:r>
            <a:r>
              <a:rPr lang="en" sz="2400" dirty="0">
                <a:solidFill>
                  <a:srgbClr val="FF0000"/>
                </a:solidFill>
                <a:latin typeface="Princess Sofia"/>
                <a:ea typeface="Princess Sofia"/>
                <a:cs typeface="Princess Sofia"/>
                <a:sym typeface="Princess Sofia"/>
              </a:rPr>
              <a:t>Me</a:t>
            </a:r>
            <a:r>
              <a:rPr lang="en" sz="2400" dirty="0">
                <a:solidFill>
                  <a:srgbClr val="F3F3F3"/>
                </a:solidFill>
                <a:latin typeface="Princess Sofia"/>
                <a:ea typeface="Princess Sofia"/>
                <a:cs typeface="Princess Sofia"/>
                <a:sym typeface="Princess Sofia"/>
              </a:rPr>
              <a:t>xi</a:t>
            </a:r>
            <a:r>
              <a:rPr lang="en" sz="2400" dirty="0">
                <a:solidFill>
                  <a:srgbClr val="00FF00"/>
                </a:solidFill>
                <a:latin typeface="Princess Sofia"/>
                <a:ea typeface="Princess Sofia"/>
                <a:cs typeface="Princess Sofia"/>
                <a:sym typeface="Princess Sofia"/>
              </a:rPr>
              <a:t>co</a:t>
            </a:r>
            <a:r>
              <a:rPr lang="en" sz="2400" dirty="0">
                <a:latin typeface="Princess Sofia"/>
                <a:ea typeface="Princess Sofia"/>
                <a:cs typeface="Princess Sofia"/>
                <a:sym typeface="Princess Sofia"/>
              </a:rPr>
              <a:t> to </a:t>
            </a:r>
            <a:r>
              <a:rPr lang="en" sz="2400" dirty="0">
                <a:solidFill>
                  <a:srgbClr val="FF0000"/>
                </a:solidFill>
                <a:latin typeface="Princess Sofia"/>
                <a:ea typeface="Princess Sofia"/>
                <a:cs typeface="Princess Sofia"/>
                <a:sym typeface="Princess Sofia"/>
              </a:rPr>
              <a:t>Am</a:t>
            </a:r>
            <a:r>
              <a:rPr lang="en" sz="2400" dirty="0">
                <a:solidFill>
                  <a:srgbClr val="0000FF"/>
                </a:solidFill>
                <a:latin typeface="Princess Sofia"/>
                <a:ea typeface="Princess Sofia"/>
                <a:cs typeface="Princess Sofia"/>
                <a:sym typeface="Princess Sofia"/>
              </a:rPr>
              <a:t>eri</a:t>
            </a:r>
            <a:r>
              <a:rPr lang="en" sz="2400" dirty="0">
                <a:solidFill>
                  <a:srgbClr val="FFFFFF"/>
                </a:solidFill>
                <a:latin typeface="Princess Sofia"/>
                <a:ea typeface="Princess Sofia"/>
                <a:cs typeface="Princess Sofia"/>
                <a:sym typeface="Princess Sofia"/>
              </a:rPr>
              <a:t>ca</a:t>
            </a:r>
            <a:r>
              <a:rPr lang="en" sz="2400" dirty="0">
                <a:latin typeface="Princess Sofia"/>
                <a:ea typeface="Princess Sofia"/>
                <a:cs typeface="Princess Sofia"/>
                <a:sym typeface="Princess Sofia"/>
              </a:rPr>
              <a:t> It took a long time for my mom and dad to get use to </a:t>
            </a:r>
            <a:r>
              <a:rPr lang="en" sz="2400" dirty="0">
                <a:solidFill>
                  <a:srgbClr val="FF0000"/>
                </a:solidFill>
                <a:latin typeface="Princess Sofia"/>
                <a:ea typeface="Princess Sofia"/>
                <a:cs typeface="Princess Sofia"/>
                <a:sym typeface="Princess Sofia"/>
              </a:rPr>
              <a:t>Am</a:t>
            </a:r>
            <a:r>
              <a:rPr lang="en" sz="2400" dirty="0">
                <a:solidFill>
                  <a:srgbClr val="0000FF"/>
                </a:solidFill>
                <a:latin typeface="Princess Sofia"/>
                <a:ea typeface="Princess Sofia"/>
                <a:cs typeface="Princess Sofia"/>
                <a:sym typeface="Princess Sofia"/>
              </a:rPr>
              <a:t>eri</a:t>
            </a:r>
            <a:r>
              <a:rPr lang="en" sz="2400" dirty="0">
                <a:solidFill>
                  <a:srgbClr val="FFFFFF"/>
                </a:solidFill>
                <a:latin typeface="Princess Sofia"/>
                <a:ea typeface="Princess Sofia"/>
                <a:cs typeface="Princess Sofia"/>
                <a:sym typeface="Princess Sofia"/>
              </a:rPr>
              <a:t>ca</a:t>
            </a:r>
            <a:r>
              <a:rPr lang="en" sz="2400" dirty="0">
                <a:solidFill>
                  <a:schemeClr val="dk1"/>
                </a:solidFill>
                <a:latin typeface="Princess Sofia"/>
                <a:ea typeface="Princess Sofia"/>
                <a:cs typeface="Princess Sofia"/>
                <a:sym typeface="Princess Sofia"/>
              </a:rPr>
              <a:t> b/c they miss there family in </a:t>
            </a:r>
            <a:r>
              <a:rPr lang="en" sz="2400" dirty="0">
                <a:solidFill>
                  <a:srgbClr val="FF0000"/>
                </a:solidFill>
                <a:latin typeface="Princess Sofia"/>
                <a:ea typeface="Princess Sofia"/>
                <a:cs typeface="Princess Sofia"/>
                <a:sym typeface="Princess Sofia"/>
              </a:rPr>
              <a:t>Me</a:t>
            </a:r>
            <a:r>
              <a:rPr lang="en" sz="2400" dirty="0">
                <a:solidFill>
                  <a:srgbClr val="F3F3F3"/>
                </a:solidFill>
                <a:latin typeface="Princess Sofia"/>
                <a:ea typeface="Princess Sofia"/>
                <a:cs typeface="Princess Sofia"/>
                <a:sym typeface="Princess Sofia"/>
              </a:rPr>
              <a:t>xi</a:t>
            </a:r>
            <a:r>
              <a:rPr lang="en" sz="2400" dirty="0">
                <a:solidFill>
                  <a:srgbClr val="00FF00"/>
                </a:solidFill>
                <a:latin typeface="Princess Sofia"/>
                <a:ea typeface="Princess Sofia"/>
                <a:cs typeface="Princess Sofia"/>
                <a:sym typeface="Princess Sofia"/>
              </a:rPr>
              <a:t>co </a:t>
            </a:r>
            <a:r>
              <a:rPr lang="en" sz="2400" dirty="0">
                <a:latin typeface="Princess Sofia"/>
                <a:ea typeface="Princess Sofia"/>
                <a:cs typeface="Princess Sofia"/>
                <a:sym typeface="Princess Sofia"/>
              </a:rPr>
              <a:t>they show courage by moving.</a:t>
            </a:r>
          </a:p>
        </p:txBody>
      </p:sp>
      <p:pic>
        <p:nvPicPr>
          <p:cNvPr id="126" name="Shape 126"/>
          <p:cNvPicPr preferRelativeResize="0"/>
          <p:nvPr/>
        </p:nvPicPr>
        <p:blipFill rotWithShape="1">
          <a:blip r:embed="rId5">
            <a:alphaModFix/>
          </a:blip>
          <a:srcRect t="35255" b="22436"/>
          <a:stretch/>
        </p:blipFill>
        <p:spPr>
          <a:xfrm>
            <a:off x="2489575" y="2713150"/>
            <a:ext cx="6120499" cy="188595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1000"/>
                                        <p:tgtEl>
                                          <p:spTgt spid="124"/>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46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solidFill>
                  <a:srgbClr val="EA5A8F"/>
                </a:solidFill>
                <a:latin typeface="Give You Glory"/>
                <a:ea typeface="Give You Glory"/>
                <a:cs typeface="Give You Glory"/>
                <a:sym typeface="Give You Glory"/>
              </a:rPr>
              <a:t>T</a:t>
            </a:r>
            <a:r>
              <a:rPr lang="en">
                <a:solidFill>
                  <a:srgbClr val="EA5A8F"/>
                </a:solidFill>
                <a:latin typeface="Aladin"/>
                <a:ea typeface="Aladin"/>
                <a:cs typeface="Aladin"/>
                <a:sym typeface="Aladin"/>
              </a:rPr>
              <a:t>he end of our journey</a:t>
            </a:r>
          </a:p>
        </p:txBody>
      </p:sp>
      <p:sp>
        <p:nvSpPr>
          <p:cNvPr id="132" name="Shape 132"/>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sz="2400">
                <a:solidFill>
                  <a:srgbClr val="8E24DF"/>
                </a:solidFill>
                <a:latin typeface="Aladin"/>
                <a:ea typeface="Aladin"/>
                <a:cs typeface="Aladin"/>
                <a:sym typeface="Aladin"/>
              </a:rPr>
              <a:t>At the end of our journey,this is why I think J.W’s writing has a lot of keys and one of the keys is courage.</a:t>
            </a:r>
          </a:p>
        </p:txBody>
      </p:sp>
      <p:pic>
        <p:nvPicPr>
          <p:cNvPr id="133" name="Shape 133"/>
          <p:cNvPicPr preferRelativeResize="0"/>
          <p:nvPr/>
        </p:nvPicPr>
        <p:blipFill>
          <a:blip r:embed="rId5">
            <a:alphaModFix/>
          </a:blip>
          <a:stretch>
            <a:fillRect/>
          </a:stretch>
        </p:blipFill>
        <p:spPr>
          <a:xfrm>
            <a:off x="2703770" y="2141376"/>
            <a:ext cx="5089075" cy="2666473"/>
          </a:xfrm>
          <a:prstGeom prst="rect">
            <a:avLst/>
          </a:prstGeom>
          <a:noFill/>
          <a:ln>
            <a:noFill/>
          </a:ln>
        </p:spPr>
      </p:pic>
      <p:sp>
        <p:nvSpPr>
          <p:cNvPr id="134" name="Shape 134"/>
          <p:cNvSpPr/>
          <p:nvPr/>
        </p:nvSpPr>
        <p:spPr>
          <a:xfrm>
            <a:off x="653150" y="2367650"/>
            <a:ext cx="2322300" cy="2440199"/>
          </a:xfrm>
          <a:prstGeom prst="verticalScroll">
            <a:avLst>
              <a:gd name="adj" fmla="val 12500"/>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r>
              <a:rPr lang="en" sz="2400">
                <a:solidFill>
                  <a:srgbClr val="12B8FF"/>
                </a:solidFill>
                <a:latin typeface="Love Ya Like A Sister"/>
                <a:ea typeface="Love Ya Like A Sister"/>
                <a:cs typeface="Love Ya Like A Sister"/>
                <a:sym typeface="Love Ya Like A Sister"/>
              </a:rPr>
              <a:t>show courage✊💖💗💗💗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46646"/>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7358">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p:nvPr/>
        </p:nvSpPr>
        <p:spPr>
          <a:xfrm>
            <a:off x="2044750" y="293000"/>
            <a:ext cx="4287101" cy="1290350"/>
          </a:xfrm>
          <a:prstGeom prst="rect">
            <a:avLst/>
          </a:prstGeom>
        </p:spPr>
        <p:txBody>
          <a:bodyPr>
            <a:prstTxWarp prst="textPlain">
              <a:avLst/>
            </a:prstTxWarp>
          </a:bodyPr>
          <a:lstStyle/>
          <a:p>
            <a:pPr algn="ctr"/>
            <a:r>
              <a:rPr b="0" i="0">
                <a:ln w="19050" cap="flat">
                  <a:solidFill>
                    <a:srgbClr val="EA5A8F"/>
                  </a:solidFill>
                  <a:prstDash val="solid"/>
                  <a:round/>
                  <a:headEnd type="none" w="med" len="med"/>
                  <a:tailEnd type="none" w="med" len="med"/>
                </a:ln>
                <a:solidFill>
                  <a:srgbClr val="8E24DF"/>
                </a:solidFill>
                <a:latin typeface="Chicle"/>
              </a:rPr>
              <a:t>The end</a:t>
            </a:r>
          </a:p>
        </p:txBody>
      </p:sp>
      <p:pic>
        <p:nvPicPr>
          <p:cNvPr id="140" name="Shape 140"/>
          <p:cNvPicPr preferRelativeResize="0"/>
          <p:nvPr/>
        </p:nvPicPr>
        <p:blipFill>
          <a:blip r:embed="rId5">
            <a:alphaModFix/>
          </a:blip>
          <a:stretch>
            <a:fillRect/>
          </a:stretch>
        </p:blipFill>
        <p:spPr>
          <a:xfrm>
            <a:off x="1993575" y="1583350"/>
            <a:ext cx="5009574" cy="3470974"/>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11340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edge">
                                      <p:cBhvr>
                                        <p:cTn id="7" dur="2000"/>
                                        <p:tgtEl>
                                          <p:spTgt spid="140"/>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16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sz="4800">
                <a:solidFill>
                  <a:srgbClr val="CC0000"/>
                </a:solidFill>
                <a:latin typeface="Indie Flower"/>
                <a:ea typeface="Indie Flower"/>
                <a:cs typeface="Indie Flower"/>
                <a:sym typeface="Indie Flower"/>
              </a:rPr>
              <a:t>             </a:t>
            </a:r>
          </a:p>
        </p:txBody>
      </p:sp>
      <p:sp>
        <p:nvSpPr>
          <p:cNvPr id="38" name="Shape 38"/>
          <p:cNvSpPr txBox="1">
            <a:spLocks noGrp="1"/>
          </p:cNvSpPr>
          <p:nvPr>
            <p:ph type="body" idx="1"/>
          </p:nvPr>
        </p:nvSpPr>
        <p:spPr>
          <a:xfrm>
            <a:off x="168475" y="961000"/>
            <a:ext cx="8839799" cy="1893299"/>
          </a:xfrm>
          <a:prstGeom prst="rect">
            <a:avLst/>
          </a:prstGeom>
        </p:spPr>
        <p:txBody>
          <a:bodyPr lIns="91425" tIns="91425" rIns="91425" bIns="91425" anchor="t" anchorCtr="0">
            <a:noAutofit/>
          </a:bodyPr>
          <a:lstStyle/>
          <a:p>
            <a:pPr lvl="0" rtl="0">
              <a:spcBef>
                <a:spcPts val="0"/>
              </a:spcBef>
              <a:buNone/>
            </a:pPr>
            <a:r>
              <a:rPr lang="en">
                <a:solidFill>
                  <a:srgbClr val="CC0000"/>
                </a:solidFill>
                <a:latin typeface="Indie Flower"/>
                <a:ea typeface="Indie Flower"/>
                <a:cs typeface="Indie Flower"/>
                <a:sym typeface="Indie Flower"/>
              </a:rPr>
              <a:t>Courage is doing something that feels right to you before you follow someone. It’s that voice in your head and your heart that tells you to do the right thing.</a:t>
            </a:r>
          </a:p>
        </p:txBody>
      </p:sp>
      <p:pic>
        <p:nvPicPr>
          <p:cNvPr id="39" name="Shape 39"/>
          <p:cNvPicPr preferRelativeResize="0"/>
          <p:nvPr/>
        </p:nvPicPr>
        <p:blipFill>
          <a:blip r:embed="rId5">
            <a:alphaModFix/>
          </a:blip>
          <a:stretch>
            <a:fillRect/>
          </a:stretch>
        </p:blipFill>
        <p:spPr>
          <a:xfrm>
            <a:off x="382200" y="2969575"/>
            <a:ext cx="3467100" cy="2173925"/>
          </a:xfrm>
          <a:prstGeom prst="rect">
            <a:avLst/>
          </a:prstGeom>
          <a:noFill/>
          <a:ln>
            <a:noFill/>
          </a:ln>
        </p:spPr>
      </p:pic>
      <p:pic>
        <p:nvPicPr>
          <p:cNvPr id="40" name="Shape 40"/>
          <p:cNvPicPr preferRelativeResize="0"/>
          <p:nvPr/>
        </p:nvPicPr>
        <p:blipFill>
          <a:blip r:embed="rId6">
            <a:alphaModFix/>
          </a:blip>
          <a:stretch>
            <a:fillRect/>
          </a:stretch>
        </p:blipFill>
        <p:spPr>
          <a:xfrm>
            <a:off x="3849300" y="2969575"/>
            <a:ext cx="5225549" cy="2173925"/>
          </a:xfrm>
          <a:prstGeom prst="rect">
            <a:avLst/>
          </a:prstGeom>
          <a:noFill/>
          <a:ln>
            <a:noFill/>
          </a:ln>
        </p:spPr>
      </p:pic>
      <p:sp>
        <p:nvSpPr>
          <p:cNvPr id="41" name="Shape 41"/>
          <p:cNvSpPr/>
          <p:nvPr/>
        </p:nvSpPr>
        <p:spPr>
          <a:xfrm>
            <a:off x="1878901" y="82525"/>
            <a:ext cx="5386182" cy="980841"/>
          </a:xfrm>
          <a:prstGeom prst="rect">
            <a:avLst/>
          </a:prstGeom>
        </p:spPr>
        <p:txBody>
          <a:bodyPr>
            <a:prstTxWarp prst="textPlain">
              <a:avLst/>
            </a:prstTxWarp>
          </a:bodyPr>
          <a:lstStyle/>
          <a:p>
            <a:pPr algn="ctr"/>
            <a:r>
              <a:rPr b="0" i="0">
                <a:ln w="19050" cap="flat">
                  <a:solidFill>
                    <a:srgbClr val="990000"/>
                  </a:solidFill>
                  <a:prstDash val="solid"/>
                  <a:round/>
                  <a:headEnd type="none" w="med" len="med"/>
                  <a:tailEnd type="none" w="med" len="med"/>
                </a:ln>
                <a:solidFill>
                  <a:srgbClr val="990000"/>
                </a:solidFill>
                <a:latin typeface="Permanent Marker"/>
              </a:rPr>
              <a:t>Courage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008274" y="9230"/>
            <a:ext cx="812800" cy="895325"/>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7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dirty="0">
                <a:solidFill>
                  <a:srgbClr val="CC0000"/>
                </a:solidFill>
                <a:latin typeface="Indie Flower"/>
                <a:ea typeface="Indie Flower"/>
                <a:cs typeface="Indie Flower"/>
                <a:sym typeface="Indie Flower"/>
              </a:rPr>
              <a:t>Brown Girl Dreaming </a:t>
            </a:r>
            <a:r>
              <a:rPr lang="en-US" dirty="0" smtClean="0">
                <a:solidFill>
                  <a:srgbClr val="CC0000"/>
                </a:solidFill>
                <a:latin typeface="Indie Flower"/>
                <a:ea typeface="Indie Flower"/>
                <a:cs typeface="Indie Flower"/>
                <a:sym typeface="Indie Flower"/>
              </a:rPr>
              <a:t>P</a:t>
            </a:r>
            <a:r>
              <a:rPr lang="en" dirty="0" smtClean="0">
                <a:solidFill>
                  <a:srgbClr val="CC0000"/>
                </a:solidFill>
                <a:latin typeface="Indie Flower"/>
                <a:ea typeface="Indie Flower"/>
                <a:cs typeface="Indie Flower"/>
                <a:sym typeface="Indie Flower"/>
              </a:rPr>
              <a:t>oem</a:t>
            </a:r>
            <a:r>
              <a:rPr lang="en" dirty="0">
                <a:solidFill>
                  <a:srgbClr val="CC0000"/>
                </a:solidFill>
                <a:latin typeface="Indie Flower"/>
                <a:ea typeface="Indie Flower"/>
                <a:cs typeface="Indie Flower"/>
                <a:sym typeface="Indie Flower"/>
              </a:rPr>
              <a:t>: Journey</a:t>
            </a:r>
          </a:p>
        </p:txBody>
      </p:sp>
      <p:sp>
        <p:nvSpPr>
          <p:cNvPr id="47" name="Shape 47"/>
          <p:cNvSpPr txBox="1">
            <a:spLocks noGrp="1"/>
          </p:cNvSpPr>
          <p:nvPr>
            <p:ph type="body" idx="1"/>
          </p:nvPr>
        </p:nvSpPr>
        <p:spPr>
          <a:xfrm>
            <a:off x="457200" y="1200150"/>
            <a:ext cx="3994500" cy="3888600"/>
          </a:xfrm>
          <a:prstGeom prst="rect">
            <a:avLst/>
          </a:prstGeom>
        </p:spPr>
        <p:txBody>
          <a:bodyPr lIns="91425" tIns="91425" rIns="91425" bIns="91425" anchor="t" anchorCtr="0">
            <a:noAutofit/>
          </a:bodyPr>
          <a:lstStyle/>
          <a:p>
            <a:pPr lvl="0" rtl="0">
              <a:spcBef>
                <a:spcPts val="0"/>
              </a:spcBef>
              <a:buNone/>
            </a:pPr>
            <a:r>
              <a:rPr lang="en" sz="1400" dirty="0" smtClean="0">
                <a:solidFill>
                  <a:srgbClr val="990000"/>
                </a:solidFill>
                <a:latin typeface="Indie Flower"/>
                <a:ea typeface="Indie Flower"/>
                <a:cs typeface="Indie Flower"/>
                <a:sym typeface="Indie Flower"/>
              </a:rPr>
              <a:t>You </a:t>
            </a:r>
            <a:r>
              <a:rPr lang="en" sz="1400" dirty="0">
                <a:solidFill>
                  <a:srgbClr val="990000"/>
                </a:solidFill>
                <a:latin typeface="Indie Flower"/>
                <a:ea typeface="Indie Flower"/>
                <a:cs typeface="Indie Flower"/>
                <a:sym typeface="Indie Flower"/>
              </a:rPr>
              <a:t>can keep your south, my father says.</a:t>
            </a:r>
          </a:p>
          <a:p>
            <a:pPr lvl="0" rtl="0">
              <a:spcBef>
                <a:spcPts val="0"/>
              </a:spcBef>
              <a:buNone/>
            </a:pPr>
            <a:r>
              <a:rPr lang="en" sz="1400" dirty="0">
                <a:solidFill>
                  <a:srgbClr val="990000"/>
                </a:solidFill>
                <a:latin typeface="Indie Flower"/>
                <a:ea typeface="Indie Flower"/>
                <a:cs typeface="Indie Flower"/>
                <a:sym typeface="Indie Flower"/>
              </a:rPr>
              <a:t>The way they treated us down there I got your mama out as quick as I could</a:t>
            </a:r>
            <a:r>
              <a:rPr lang="en" sz="1400" dirty="0" smtClean="0">
                <a:solidFill>
                  <a:srgbClr val="990000"/>
                </a:solidFill>
                <a:latin typeface="Indie Flower"/>
                <a:ea typeface="Indie Flower"/>
                <a:cs typeface="Indie Flower"/>
                <a:sym typeface="Indie Flower"/>
              </a:rPr>
              <a:t>.</a:t>
            </a:r>
            <a:r>
              <a:rPr lang="en-US" sz="1400" dirty="0" smtClean="0">
                <a:solidFill>
                  <a:srgbClr val="990000"/>
                </a:solidFill>
                <a:latin typeface="Indie Flower"/>
                <a:ea typeface="Indie Flower"/>
                <a:cs typeface="Indie Flower"/>
                <a:sym typeface="Indie Flower"/>
              </a:rPr>
              <a:t> </a:t>
            </a:r>
            <a:r>
              <a:rPr lang="en" sz="1400" dirty="0" smtClean="0">
                <a:solidFill>
                  <a:srgbClr val="990000"/>
                </a:solidFill>
                <a:latin typeface="Indie Flower"/>
                <a:ea typeface="Indie Flower"/>
                <a:cs typeface="Indie Flower"/>
                <a:sym typeface="Indie Flower"/>
              </a:rPr>
              <a:t>Brought </a:t>
            </a:r>
            <a:r>
              <a:rPr lang="en" sz="1400" dirty="0">
                <a:solidFill>
                  <a:srgbClr val="990000"/>
                </a:solidFill>
                <a:latin typeface="Indie Flower"/>
                <a:ea typeface="Indie Flower"/>
                <a:cs typeface="Indie Flower"/>
                <a:sym typeface="Indie Flower"/>
              </a:rPr>
              <a:t>her right up here to Ohio.</a:t>
            </a:r>
          </a:p>
          <a:p>
            <a:pPr lvl="0" rtl="0">
              <a:spcBef>
                <a:spcPts val="0"/>
              </a:spcBef>
              <a:buNone/>
            </a:pPr>
            <a:r>
              <a:rPr lang="en" sz="1400" dirty="0">
                <a:solidFill>
                  <a:srgbClr val="990000"/>
                </a:solidFill>
                <a:latin typeface="Indie Flower"/>
                <a:ea typeface="Indie Flower"/>
                <a:cs typeface="Indie Flower"/>
                <a:sym typeface="Indie Flower"/>
              </a:rPr>
              <a:t>Told her </a:t>
            </a:r>
            <a:r>
              <a:rPr lang="en" sz="1400" dirty="0" smtClean="0">
                <a:solidFill>
                  <a:srgbClr val="990000"/>
                </a:solidFill>
                <a:latin typeface="Indie Flower"/>
                <a:ea typeface="Indie Flower"/>
                <a:cs typeface="Indie Flower"/>
                <a:sym typeface="Indie Flower"/>
              </a:rPr>
              <a:t>there</a:t>
            </a:r>
            <a:r>
              <a:rPr lang="en-US" sz="1400" dirty="0" smtClean="0">
                <a:solidFill>
                  <a:srgbClr val="990000"/>
                </a:solidFill>
                <a:latin typeface="Indie Flower"/>
                <a:ea typeface="Indie Flower"/>
                <a:cs typeface="Indie Flower"/>
                <a:sym typeface="Indie Flower"/>
              </a:rPr>
              <a:t>’</a:t>
            </a:r>
            <a:r>
              <a:rPr lang="en" sz="1400" dirty="0" smtClean="0">
                <a:solidFill>
                  <a:srgbClr val="990000"/>
                </a:solidFill>
                <a:latin typeface="Indie Flower"/>
                <a:ea typeface="Indie Flower"/>
                <a:cs typeface="Indie Flower"/>
                <a:sym typeface="Indie Flower"/>
              </a:rPr>
              <a:t>s </a:t>
            </a:r>
            <a:r>
              <a:rPr lang="en" sz="1400" dirty="0">
                <a:solidFill>
                  <a:srgbClr val="990000"/>
                </a:solidFill>
                <a:latin typeface="Indie Flower"/>
                <a:ea typeface="Indie Flower"/>
                <a:cs typeface="Indie Flower"/>
                <a:sym typeface="Indie Flower"/>
              </a:rPr>
              <a:t>never going to be a Woodson that sits in a back of a bus.</a:t>
            </a:r>
          </a:p>
          <a:p>
            <a:pPr lvl="0" rtl="0">
              <a:spcBef>
                <a:spcPts val="0"/>
              </a:spcBef>
              <a:buNone/>
            </a:pPr>
            <a:r>
              <a:rPr lang="en" sz="1400" dirty="0">
                <a:solidFill>
                  <a:srgbClr val="990000"/>
                </a:solidFill>
                <a:latin typeface="Indie Flower"/>
                <a:ea typeface="Indie Flower"/>
                <a:cs typeface="Indie Flower"/>
                <a:sym typeface="Indie Flower"/>
              </a:rPr>
              <a:t>Never going to be a Woodson that has to yes sir and no sir white people.</a:t>
            </a:r>
          </a:p>
          <a:p>
            <a:pPr lvl="0" rtl="0">
              <a:spcBef>
                <a:spcPts val="0"/>
              </a:spcBef>
              <a:buNone/>
            </a:pPr>
            <a:r>
              <a:rPr lang="en" sz="1400" dirty="0">
                <a:solidFill>
                  <a:srgbClr val="990000"/>
                </a:solidFill>
                <a:latin typeface="Indie Flower"/>
                <a:ea typeface="Indie Flower"/>
                <a:cs typeface="Indie Flower"/>
                <a:sym typeface="Indie Flower"/>
              </a:rPr>
              <a:t>Never going to be a Woodson that has to look down at the ground.</a:t>
            </a:r>
          </a:p>
          <a:p>
            <a:pPr lvl="0" rtl="0">
              <a:spcBef>
                <a:spcPts val="0"/>
              </a:spcBef>
              <a:buNone/>
            </a:pPr>
            <a:r>
              <a:rPr lang="en" sz="1400" dirty="0">
                <a:solidFill>
                  <a:srgbClr val="990000"/>
                </a:solidFill>
                <a:latin typeface="Indie Flower"/>
                <a:ea typeface="Indie Flower"/>
                <a:cs typeface="Indie Flower"/>
                <a:sym typeface="Indie Flower"/>
              </a:rPr>
              <a:t>All you kids are stronger than that, my father says</a:t>
            </a:r>
            <a:r>
              <a:rPr lang="en" sz="1400" dirty="0" smtClean="0">
                <a:solidFill>
                  <a:srgbClr val="990000"/>
                </a:solidFill>
                <a:latin typeface="Indie Flower"/>
                <a:ea typeface="Indie Flower"/>
                <a:cs typeface="Indie Flower"/>
                <a:sym typeface="Indie Flower"/>
              </a:rPr>
              <a:t>.</a:t>
            </a:r>
            <a:r>
              <a:rPr lang="en-US" sz="1400" dirty="0" smtClean="0">
                <a:solidFill>
                  <a:srgbClr val="990000"/>
                </a:solidFill>
                <a:latin typeface="Indie Flower"/>
                <a:ea typeface="Indie Flower"/>
                <a:cs typeface="Indie Flower"/>
                <a:sym typeface="Indie Flower"/>
              </a:rPr>
              <a:t> </a:t>
            </a:r>
            <a:r>
              <a:rPr lang="en" sz="1400" dirty="0" smtClean="0">
                <a:solidFill>
                  <a:srgbClr val="990000"/>
                </a:solidFill>
                <a:latin typeface="Indie Flower"/>
                <a:ea typeface="Indie Flower"/>
                <a:cs typeface="Indie Flower"/>
                <a:sym typeface="Indie Flower"/>
              </a:rPr>
              <a:t>All </a:t>
            </a:r>
            <a:r>
              <a:rPr lang="en" sz="1400" dirty="0">
                <a:solidFill>
                  <a:srgbClr val="990000"/>
                </a:solidFill>
                <a:latin typeface="Indie Flower"/>
                <a:ea typeface="Indie Flower"/>
                <a:cs typeface="Indie Flower"/>
                <a:sym typeface="Indie Flower"/>
              </a:rPr>
              <a:t>you Woodson kids deserve to be as good as you already are.</a:t>
            </a:r>
          </a:p>
          <a:p>
            <a:pPr lvl="0" rtl="0">
              <a:spcBef>
                <a:spcPts val="0"/>
              </a:spcBef>
              <a:buNone/>
            </a:pPr>
            <a:r>
              <a:rPr lang="en" sz="1400" dirty="0">
                <a:solidFill>
                  <a:srgbClr val="990000"/>
                </a:solidFill>
                <a:latin typeface="Indie Flower"/>
                <a:ea typeface="Indie Flower"/>
                <a:cs typeface="Indie Flower"/>
                <a:sym typeface="Indie Flower"/>
              </a:rPr>
              <a:t>Yes sirree, Bob, my father </a:t>
            </a:r>
            <a:r>
              <a:rPr lang="en" sz="1400" dirty="0" smtClean="0">
                <a:solidFill>
                  <a:srgbClr val="990000"/>
                </a:solidFill>
                <a:latin typeface="Indie Flower"/>
                <a:ea typeface="Indie Flower"/>
                <a:cs typeface="Indie Flower"/>
                <a:sym typeface="Indie Flower"/>
              </a:rPr>
              <a:t>says.You </a:t>
            </a:r>
            <a:r>
              <a:rPr lang="en" sz="1400" dirty="0">
                <a:solidFill>
                  <a:srgbClr val="990000"/>
                </a:solidFill>
                <a:latin typeface="Indie Flower"/>
                <a:ea typeface="Indie Flower"/>
                <a:cs typeface="Indie Flower"/>
                <a:sym typeface="Indie Flower"/>
              </a:rPr>
              <a:t>can keep your South Carolina</a:t>
            </a:r>
            <a:r>
              <a:rPr lang="en" sz="1400" dirty="0" smtClean="0">
                <a:solidFill>
                  <a:srgbClr val="990000"/>
                </a:solidFill>
                <a:latin typeface="Indie Flower"/>
                <a:ea typeface="Indie Flower"/>
                <a:cs typeface="Indie Flower"/>
                <a:sym typeface="Indie Flower"/>
              </a:rPr>
              <a:t>.</a:t>
            </a:r>
            <a:endParaRPr lang="en" sz="1400" dirty="0">
              <a:solidFill>
                <a:srgbClr val="990000"/>
              </a:solidFill>
              <a:latin typeface="Indie Flower"/>
              <a:ea typeface="Indie Flower"/>
              <a:cs typeface="Indie Flower"/>
              <a:sym typeface="Indie Flower"/>
            </a:endParaRPr>
          </a:p>
        </p:txBody>
      </p:sp>
      <p:sp>
        <p:nvSpPr>
          <p:cNvPr id="48" name="Shape 48"/>
          <p:cNvSpPr txBox="1">
            <a:spLocks noGrp="1"/>
          </p:cNvSpPr>
          <p:nvPr>
            <p:ph type="body" idx="2"/>
          </p:nvPr>
        </p:nvSpPr>
        <p:spPr>
          <a:xfrm>
            <a:off x="4692300" y="1172700"/>
            <a:ext cx="3994500" cy="3943499"/>
          </a:xfrm>
          <a:prstGeom prst="rect">
            <a:avLst/>
          </a:prstGeom>
        </p:spPr>
        <p:txBody>
          <a:bodyPr lIns="91425" tIns="91425" rIns="91425" bIns="91425" anchor="t" anchorCtr="0">
            <a:noAutofit/>
          </a:bodyPr>
          <a:lstStyle/>
          <a:p>
            <a:pPr lvl="0" rtl="0">
              <a:spcBef>
                <a:spcPts val="0"/>
              </a:spcBef>
              <a:buNone/>
            </a:pPr>
            <a:endParaRPr sz="1400">
              <a:solidFill>
                <a:srgbClr val="990000"/>
              </a:solidFill>
              <a:latin typeface="Indie Flower"/>
              <a:ea typeface="Indie Flower"/>
              <a:cs typeface="Indie Flower"/>
              <a:sym typeface="Indie Flower"/>
            </a:endParaRPr>
          </a:p>
        </p:txBody>
      </p:sp>
      <p:pic>
        <p:nvPicPr>
          <p:cNvPr id="49" name="Shape 49"/>
          <p:cNvPicPr preferRelativeResize="0"/>
          <p:nvPr/>
        </p:nvPicPr>
        <p:blipFill rotWithShape="1">
          <a:blip r:embed="rId5">
            <a:alphaModFix/>
          </a:blip>
          <a:srcRect l="-3168" t="13681" r="11316" b="4243"/>
          <a:stretch/>
        </p:blipFill>
        <p:spPr>
          <a:xfrm>
            <a:off x="4288250" y="1172700"/>
            <a:ext cx="4398500" cy="3090275"/>
          </a:xfrm>
          <a:prstGeom prst="rect">
            <a:avLst/>
          </a:prstGeom>
          <a:noFill/>
          <a:ln>
            <a:noFill/>
          </a:ln>
        </p:spPr>
      </p:pic>
      <p:sp>
        <p:nvSpPr>
          <p:cNvPr id="50" name="Shape 50"/>
          <p:cNvSpPr/>
          <p:nvPr/>
        </p:nvSpPr>
        <p:spPr>
          <a:xfrm>
            <a:off x="7425850" y="3964100"/>
            <a:ext cx="1260900" cy="1026600"/>
          </a:xfrm>
          <a:prstGeom prst="star6">
            <a:avLst>
              <a:gd name="adj" fmla="val 28868"/>
              <a:gd name="hf" fmla="val 115470"/>
            </a:avLst>
          </a:prstGeom>
          <a:solidFill>
            <a:srgbClr val="FFFFFF"/>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r>
              <a:rPr lang="en"/>
              <a:t>J.W.’s mom</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66942"/>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600"/>
                                        <p:tgtEl>
                                          <p:spTgt spid="49"/>
                                        </p:tgtEl>
                                      </p:cBhvr>
                                    </p:animEffect>
                                  </p:childTnLst>
                                </p:cTn>
                              </p:par>
                            </p:childTnLst>
                          </p:cTn>
                        </p:par>
                        <p:par>
                          <p:cTn id="8" fill="hold">
                            <p:stCondLst>
                              <p:cond delay="1600"/>
                            </p:stCondLst>
                            <p:childTnLst>
                              <p:par>
                                <p:cTn id="9" presetID="1" presetClass="mediacall" presetSubtype="0" fill="hold" nodeType="afterEffect">
                                  <p:stCondLst>
                                    <p:cond delay="0"/>
                                  </p:stCondLst>
                                  <p:childTnLst>
                                    <p:cmd type="call" cmd="playFrom(0.0)">
                                      <p:cBhvr>
                                        <p:cTn id="10" dur="2073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dirty="0">
                <a:solidFill>
                  <a:srgbClr val="CC0000"/>
                </a:solidFill>
                <a:latin typeface="Indie Flower"/>
                <a:ea typeface="Indie Flower"/>
                <a:cs typeface="Indie Flower"/>
                <a:sym typeface="Indie Flower"/>
              </a:rPr>
              <a:t>Brown Girl Dreaming </a:t>
            </a:r>
            <a:r>
              <a:rPr lang="en-US" dirty="0" smtClean="0">
                <a:solidFill>
                  <a:srgbClr val="CC0000"/>
                </a:solidFill>
                <a:latin typeface="Indie Flower"/>
                <a:ea typeface="Indie Flower"/>
                <a:cs typeface="Indie Flower"/>
                <a:sym typeface="Indie Flower"/>
              </a:rPr>
              <a:t>P</a:t>
            </a:r>
            <a:r>
              <a:rPr lang="en" dirty="0" smtClean="0">
                <a:solidFill>
                  <a:srgbClr val="CC0000"/>
                </a:solidFill>
                <a:latin typeface="Indie Flower"/>
                <a:ea typeface="Indie Flower"/>
                <a:cs typeface="Indie Flower"/>
                <a:sym typeface="Indie Flower"/>
              </a:rPr>
              <a:t>oem</a:t>
            </a:r>
            <a:r>
              <a:rPr lang="en" dirty="0">
                <a:solidFill>
                  <a:srgbClr val="CC0000"/>
                </a:solidFill>
                <a:latin typeface="Indie Flower"/>
                <a:ea typeface="Indie Flower"/>
                <a:cs typeface="Indie Flower"/>
                <a:sym typeface="Indie Flower"/>
              </a:rPr>
              <a:t>: Journey</a:t>
            </a:r>
          </a:p>
        </p:txBody>
      </p:sp>
      <p:sp>
        <p:nvSpPr>
          <p:cNvPr id="57" name="Shape 57"/>
          <p:cNvSpPr/>
          <p:nvPr/>
        </p:nvSpPr>
        <p:spPr>
          <a:xfrm>
            <a:off x="457200" y="979055"/>
            <a:ext cx="3287100" cy="1874100"/>
          </a:xfrm>
          <a:prstGeom prst="horizontalScroll">
            <a:avLst>
              <a:gd name="adj" fmla="val 12500"/>
            </a:avLst>
          </a:prstGeom>
          <a:solidFill>
            <a:srgbClr val="F3F3F3"/>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r>
              <a:rPr lang="en" sz="2000" dirty="0">
                <a:solidFill>
                  <a:srgbClr val="990000"/>
                </a:solidFill>
                <a:latin typeface="Chewy"/>
                <a:ea typeface="Chewy"/>
                <a:cs typeface="Chewy"/>
                <a:sym typeface="Chewy"/>
              </a:rPr>
              <a:t>Pull down the fear bring up the courage!!!-Yourdanos &amp; Lizbeth</a:t>
            </a:r>
            <a:r>
              <a:rPr lang="en" sz="2400" dirty="0">
                <a:solidFill>
                  <a:srgbClr val="990000"/>
                </a:solidFill>
                <a:latin typeface="Chewy"/>
                <a:ea typeface="Chewy"/>
                <a:cs typeface="Chewy"/>
                <a:sym typeface="Chewy"/>
              </a:rPr>
              <a:t>💝</a:t>
            </a:r>
          </a:p>
        </p:txBody>
      </p:sp>
      <p:pic>
        <p:nvPicPr>
          <p:cNvPr id="58" name="Shape 58"/>
          <p:cNvPicPr preferRelativeResize="0"/>
          <p:nvPr/>
        </p:nvPicPr>
        <p:blipFill>
          <a:blip r:embed="rId5">
            <a:alphaModFix/>
          </a:blip>
          <a:stretch>
            <a:fillRect/>
          </a:stretch>
        </p:blipFill>
        <p:spPr>
          <a:xfrm>
            <a:off x="4763998" y="1463837"/>
            <a:ext cx="3557978" cy="2684348"/>
          </a:xfrm>
          <a:prstGeom prst="rect">
            <a:avLst/>
          </a:prstGeom>
          <a:noFill/>
          <a:ln>
            <a:noFill/>
          </a:ln>
        </p:spPr>
      </p:pic>
      <p:sp>
        <p:nvSpPr>
          <p:cNvPr id="59" name="Shape 59"/>
          <p:cNvSpPr txBox="1"/>
          <p:nvPr/>
        </p:nvSpPr>
        <p:spPr>
          <a:xfrm>
            <a:off x="569122" y="3133720"/>
            <a:ext cx="3175178" cy="1783005"/>
          </a:xfrm>
          <a:prstGeom prst="rect">
            <a:avLst/>
          </a:prstGeom>
          <a:noFill/>
          <a:ln>
            <a:noFill/>
          </a:ln>
        </p:spPr>
        <p:txBody>
          <a:bodyPr lIns="91425" tIns="91425" rIns="91425" bIns="91425" anchor="t" anchorCtr="0">
            <a:noAutofit/>
          </a:bodyPr>
          <a:lstStyle/>
          <a:p>
            <a:pPr lvl="0" rtl="0">
              <a:spcBef>
                <a:spcPts val="600"/>
              </a:spcBef>
              <a:buClr>
                <a:schemeClr val="dk1"/>
              </a:buClr>
              <a:buSzPct val="78571"/>
              <a:buFont typeface="Arial"/>
              <a:buNone/>
            </a:pPr>
            <a:r>
              <a:rPr lang="en" dirty="0">
                <a:solidFill>
                  <a:srgbClr val="990000"/>
                </a:solidFill>
                <a:latin typeface="Indie Flower"/>
                <a:ea typeface="Indie Flower"/>
                <a:cs typeface="Indie Flower"/>
                <a:sym typeface="Indie Flower"/>
              </a:rPr>
              <a:t>Never going to be a Woodson that has to look down at the ground.</a:t>
            </a:r>
          </a:p>
          <a:p>
            <a:pPr lvl="0" rtl="0">
              <a:spcBef>
                <a:spcPts val="600"/>
              </a:spcBef>
              <a:buClr>
                <a:schemeClr val="dk1"/>
              </a:buClr>
              <a:buSzPct val="78571"/>
              <a:buFont typeface="Arial"/>
              <a:buNone/>
            </a:pPr>
            <a:r>
              <a:rPr lang="en" dirty="0">
                <a:solidFill>
                  <a:srgbClr val="990000"/>
                </a:solidFill>
                <a:latin typeface="Indie Flower"/>
                <a:ea typeface="Indie Flower"/>
                <a:cs typeface="Indie Flower"/>
                <a:sym typeface="Indie Flower"/>
              </a:rPr>
              <a:t>All you kids are stronger than that, my father says.All you Woodson kids deserve to be as good as you already are.</a:t>
            </a:r>
          </a:p>
          <a:p>
            <a:pPr>
              <a:spcBef>
                <a:spcPts val="0"/>
              </a:spcBef>
              <a:buNone/>
            </a:pPr>
            <a:endParaRPr dirty="0"/>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250578"/>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dirty="0">
                <a:solidFill>
                  <a:srgbClr val="CC0000"/>
                </a:solidFill>
                <a:latin typeface="Indie Flower"/>
                <a:ea typeface="Indie Flower"/>
                <a:cs typeface="Indie Flower"/>
                <a:sym typeface="Indie Flower"/>
              </a:rPr>
              <a:t>The </a:t>
            </a:r>
            <a:r>
              <a:rPr lang="en-US" dirty="0" smtClean="0">
                <a:solidFill>
                  <a:srgbClr val="CC0000"/>
                </a:solidFill>
                <a:latin typeface="Indie Flower"/>
                <a:ea typeface="Indie Flower"/>
                <a:cs typeface="Indie Flower"/>
                <a:sym typeface="Indie Flower"/>
              </a:rPr>
              <a:t>O</a:t>
            </a:r>
            <a:r>
              <a:rPr lang="en" dirty="0" smtClean="0">
                <a:solidFill>
                  <a:srgbClr val="CC0000"/>
                </a:solidFill>
                <a:latin typeface="Indie Flower"/>
                <a:ea typeface="Indie Flower"/>
                <a:cs typeface="Indie Flower"/>
                <a:sym typeface="Indie Flower"/>
              </a:rPr>
              <a:t>ther </a:t>
            </a:r>
            <a:r>
              <a:rPr lang="en-US" dirty="0">
                <a:solidFill>
                  <a:srgbClr val="CC0000"/>
                </a:solidFill>
                <a:latin typeface="Indie Flower"/>
                <a:ea typeface="Indie Flower"/>
                <a:cs typeface="Indie Flower"/>
                <a:sym typeface="Indie Flower"/>
              </a:rPr>
              <a:t>S</a:t>
            </a:r>
            <a:r>
              <a:rPr lang="en" dirty="0" smtClean="0">
                <a:solidFill>
                  <a:srgbClr val="CC0000"/>
                </a:solidFill>
                <a:latin typeface="Indie Flower"/>
                <a:ea typeface="Indie Flower"/>
                <a:cs typeface="Indie Flower"/>
                <a:sym typeface="Indie Flower"/>
              </a:rPr>
              <a:t>ide</a:t>
            </a:r>
            <a:endParaRPr lang="en" dirty="0">
              <a:solidFill>
                <a:srgbClr val="CC0000"/>
              </a:solidFill>
              <a:latin typeface="Indie Flower"/>
              <a:ea typeface="Indie Flower"/>
              <a:cs typeface="Indie Flower"/>
              <a:sym typeface="Indie Flower"/>
            </a:endParaRPr>
          </a:p>
        </p:txBody>
      </p:sp>
      <p:sp>
        <p:nvSpPr>
          <p:cNvPr id="65" name="Shape 65"/>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a:spcBef>
                <a:spcPts val="0"/>
              </a:spcBef>
              <a:buNone/>
            </a:pPr>
            <a:endParaRPr/>
          </a:p>
        </p:txBody>
      </p:sp>
      <p:sp>
        <p:nvSpPr>
          <p:cNvPr id="66" name="Shape 66"/>
          <p:cNvSpPr txBox="1">
            <a:spLocks noGrp="1"/>
          </p:cNvSpPr>
          <p:nvPr>
            <p:ph type="body" idx="2"/>
          </p:nvPr>
        </p:nvSpPr>
        <p:spPr>
          <a:xfrm>
            <a:off x="4597843" y="706479"/>
            <a:ext cx="3994500" cy="3862500"/>
          </a:xfrm>
          <a:prstGeom prst="rect">
            <a:avLst/>
          </a:prstGeom>
        </p:spPr>
        <p:txBody>
          <a:bodyPr lIns="91425" tIns="91425" rIns="91425" bIns="91425" anchor="t" anchorCtr="0">
            <a:noAutofit/>
          </a:bodyPr>
          <a:lstStyle/>
          <a:p>
            <a:pPr>
              <a:spcBef>
                <a:spcPts val="0"/>
              </a:spcBef>
              <a:buNone/>
            </a:pPr>
            <a:r>
              <a:rPr lang="en" sz="2400" dirty="0">
                <a:solidFill>
                  <a:srgbClr val="CC0000"/>
                </a:solidFill>
                <a:latin typeface="Indie Flower"/>
                <a:ea typeface="Indie Flower"/>
                <a:cs typeface="Indie Flower"/>
                <a:sym typeface="Indie Flower"/>
              </a:rPr>
              <a:t>This shows courage because the characters Clover and Annie took courage to meet each other even if they're different skin color and never met each other they are showing courage.</a:t>
            </a:r>
          </a:p>
        </p:txBody>
      </p:sp>
      <p:pic>
        <p:nvPicPr>
          <p:cNvPr id="67" name="Shape 67"/>
          <p:cNvPicPr preferRelativeResize="0"/>
          <p:nvPr/>
        </p:nvPicPr>
        <p:blipFill>
          <a:blip r:embed="rId5">
            <a:alphaModFix/>
          </a:blip>
          <a:stretch>
            <a:fillRect/>
          </a:stretch>
        </p:blipFill>
        <p:spPr>
          <a:xfrm>
            <a:off x="6515101" y="3407175"/>
            <a:ext cx="2171699" cy="1627149"/>
          </a:xfrm>
          <a:prstGeom prst="rect">
            <a:avLst/>
          </a:prstGeom>
          <a:noFill/>
          <a:ln>
            <a:noFill/>
          </a:ln>
        </p:spPr>
      </p:pic>
      <p:pic>
        <p:nvPicPr>
          <p:cNvPr id="68" name="Shape 68"/>
          <p:cNvPicPr preferRelativeResize="0"/>
          <p:nvPr/>
        </p:nvPicPr>
        <p:blipFill>
          <a:blip r:embed="rId6">
            <a:alphaModFix/>
          </a:blip>
          <a:stretch>
            <a:fillRect/>
          </a:stretch>
        </p:blipFill>
        <p:spPr>
          <a:xfrm>
            <a:off x="404400" y="1200150"/>
            <a:ext cx="3938449" cy="3725700"/>
          </a:xfrm>
          <a:prstGeom prst="rect">
            <a:avLst/>
          </a:prstGeom>
          <a:noFill/>
          <a:ln>
            <a:noFill/>
          </a:ln>
        </p:spPr>
      </p:pic>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144917" y="205978"/>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000"/>
                                        <p:tgtEl>
                                          <p:spTgt spid="67"/>
                                        </p:tgtEl>
                                        <p:attrNameLst>
                                          <p:attrName>ppt_w</p:attrName>
                                        </p:attrNameLst>
                                      </p:cBhvr>
                                      <p:tavLst>
                                        <p:tav tm="0">
                                          <p:val>
                                            <p:strVal val="0"/>
                                          </p:val>
                                        </p:tav>
                                        <p:tav tm="100000">
                                          <p:val>
                                            <p:strVal val="#ppt_w"/>
                                          </p:val>
                                        </p:tav>
                                      </p:tavLst>
                                    </p:anim>
                                    <p:anim calcmode="lin" valueType="num">
                                      <p:cBhvr additive="base">
                                        <p:cTn id="8" dur="1000"/>
                                        <p:tgtEl>
                                          <p:spTgt spid="67"/>
                                        </p:tgtEl>
                                        <p:attrNameLst>
                                          <p:attrName>ppt_h</p:attrName>
                                        </p:attrNameLst>
                                      </p:cBhvr>
                                      <p:tavLst>
                                        <p:tav tm="0">
                                          <p:val>
                                            <p:strVal val="0"/>
                                          </p:val>
                                        </p:tav>
                                        <p:tav tm="100000">
                                          <p:val>
                                            <p:strVal val="#ppt_h"/>
                                          </p:val>
                                        </p:tav>
                                      </p:tavLst>
                                    </p:anim>
                                  </p:childTnLst>
                                </p:cTn>
                              </p:par>
                            </p:childTnLst>
                          </p:cTn>
                        </p:par>
                        <p:par>
                          <p:cTn id="9" fill="hold">
                            <p:stCondLst>
                              <p:cond delay="1000"/>
                            </p:stCondLst>
                            <p:childTnLst>
                              <p:par>
                                <p:cTn id="10" presetID="1" presetClass="mediacall" presetSubtype="0" fill="hold" nodeType="afterEffect">
                                  <p:stCondLst>
                                    <p:cond delay="0"/>
                                  </p:stCondLst>
                                  <p:childTnLst>
                                    <p:cmd type="call" cmd="playFrom(0.0)">
                                      <p:cBhvr>
                                        <p:cTn id="11" dur="139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lvl="0" rtl="0">
              <a:spcBef>
                <a:spcPts val="0"/>
              </a:spcBef>
              <a:buNone/>
            </a:pPr>
            <a:r>
              <a:rPr lang="en"/>
              <a:t>picture here</a:t>
            </a:r>
          </a:p>
        </p:txBody>
      </p:sp>
      <p:sp>
        <p:nvSpPr>
          <p:cNvPr id="74" name="Shape 74"/>
          <p:cNvSpPr txBox="1">
            <a:spLocks noGrp="1"/>
          </p:cNvSpPr>
          <p:nvPr>
            <p:ph type="body" idx="2"/>
          </p:nvPr>
        </p:nvSpPr>
        <p:spPr>
          <a:xfrm>
            <a:off x="4692300" y="1397025"/>
            <a:ext cx="3994500" cy="3528900"/>
          </a:xfrm>
          <a:prstGeom prst="rect">
            <a:avLst/>
          </a:prstGeom>
        </p:spPr>
        <p:txBody>
          <a:bodyPr lIns="91425" tIns="91425" rIns="91425" bIns="91425" anchor="t" anchorCtr="0">
            <a:noAutofit/>
          </a:bodyPr>
          <a:lstStyle/>
          <a:p>
            <a:pPr lvl="0" rtl="0">
              <a:spcBef>
                <a:spcPts val="0"/>
              </a:spcBef>
              <a:buNone/>
            </a:pPr>
            <a:r>
              <a:rPr lang="en" sz="1800" dirty="0">
                <a:solidFill>
                  <a:srgbClr val="CC0000"/>
                </a:solidFill>
                <a:latin typeface="Indie Flower"/>
                <a:ea typeface="Indie Flower"/>
                <a:cs typeface="Indie Flower"/>
                <a:sym typeface="Indie Flower"/>
              </a:rPr>
              <a:t>“I got close to that fence and the girl asked me my name”</a:t>
            </a:r>
          </a:p>
          <a:p>
            <a:pPr lvl="0" rtl="0">
              <a:spcBef>
                <a:spcPts val="0"/>
              </a:spcBef>
              <a:buNone/>
            </a:pPr>
            <a:r>
              <a:rPr lang="en" sz="1800" dirty="0">
                <a:solidFill>
                  <a:srgbClr val="CC0000"/>
                </a:solidFill>
                <a:latin typeface="Indie Flower"/>
                <a:ea typeface="Indie Flower"/>
                <a:cs typeface="Indie Flower"/>
                <a:sym typeface="Indie Flower"/>
              </a:rPr>
              <a:t>“</a:t>
            </a:r>
            <a:r>
              <a:rPr lang="en" sz="1800" dirty="0" smtClean="0">
                <a:solidFill>
                  <a:srgbClr val="CC0000"/>
                </a:solidFill>
                <a:latin typeface="Indie Flower"/>
                <a:ea typeface="Indie Flower"/>
                <a:cs typeface="Indie Flower"/>
                <a:sym typeface="Indie Flower"/>
              </a:rPr>
              <a:t>Clover</a:t>
            </a:r>
            <a:r>
              <a:rPr lang="en-US" sz="1800" dirty="0" smtClean="0">
                <a:solidFill>
                  <a:srgbClr val="CC0000"/>
                </a:solidFill>
                <a:latin typeface="Indie Flower"/>
                <a:ea typeface="Indie Flower"/>
                <a:cs typeface="Indie Flower"/>
                <a:sym typeface="Indie Flower"/>
              </a:rPr>
              <a:t>,</a:t>
            </a:r>
            <a:r>
              <a:rPr lang="en" sz="1800" dirty="0" smtClean="0">
                <a:solidFill>
                  <a:srgbClr val="CC0000"/>
                </a:solidFill>
                <a:latin typeface="Indie Flower"/>
                <a:ea typeface="Indie Flower"/>
                <a:cs typeface="Indie Flower"/>
                <a:sym typeface="Indie Flower"/>
              </a:rPr>
              <a:t>” </a:t>
            </a:r>
            <a:r>
              <a:rPr lang="en" sz="1800" dirty="0">
                <a:solidFill>
                  <a:srgbClr val="CC0000"/>
                </a:solidFill>
                <a:latin typeface="Indie Flower"/>
                <a:ea typeface="Indie Flower"/>
                <a:cs typeface="Indie Flower"/>
                <a:sym typeface="Indie Flower"/>
              </a:rPr>
              <a:t>I </a:t>
            </a:r>
            <a:r>
              <a:rPr lang="en" sz="1800" dirty="0" smtClean="0">
                <a:solidFill>
                  <a:srgbClr val="CC0000"/>
                </a:solidFill>
                <a:latin typeface="Indie Flower"/>
                <a:ea typeface="Indie Flower"/>
                <a:cs typeface="Indie Flower"/>
                <a:sym typeface="Indie Flower"/>
              </a:rPr>
              <a:t>said</a:t>
            </a:r>
            <a:r>
              <a:rPr lang="en-US" sz="1800" dirty="0" smtClean="0">
                <a:solidFill>
                  <a:srgbClr val="CC0000"/>
                </a:solidFill>
                <a:latin typeface="Indie Flower"/>
                <a:ea typeface="Indie Flower"/>
                <a:cs typeface="Indie Flower"/>
                <a:sym typeface="Indie Flower"/>
              </a:rPr>
              <a:t>.</a:t>
            </a:r>
            <a:endParaRPr lang="en" sz="1800" dirty="0">
              <a:solidFill>
                <a:srgbClr val="CC0000"/>
              </a:solidFill>
              <a:latin typeface="Indie Flower"/>
              <a:ea typeface="Indie Flower"/>
              <a:cs typeface="Indie Flower"/>
              <a:sym typeface="Indie Flower"/>
            </a:endParaRPr>
          </a:p>
          <a:p>
            <a:pPr rtl="0">
              <a:spcBef>
                <a:spcPts val="0"/>
              </a:spcBef>
              <a:buNone/>
            </a:pPr>
            <a:r>
              <a:rPr lang="en" sz="1800" dirty="0">
                <a:solidFill>
                  <a:srgbClr val="CC0000"/>
                </a:solidFill>
                <a:latin typeface="Indie Flower"/>
                <a:ea typeface="Indie Flower"/>
                <a:cs typeface="Indie Flower"/>
                <a:sym typeface="Indie Flower"/>
              </a:rPr>
              <a:t>“My name’s </a:t>
            </a:r>
            <a:r>
              <a:rPr lang="en" sz="1800" dirty="0" smtClean="0">
                <a:solidFill>
                  <a:srgbClr val="CC0000"/>
                </a:solidFill>
                <a:latin typeface="Indie Flower"/>
                <a:ea typeface="Indie Flower"/>
                <a:cs typeface="Indie Flower"/>
                <a:sym typeface="Indie Flower"/>
              </a:rPr>
              <a:t>Annie</a:t>
            </a:r>
            <a:r>
              <a:rPr lang="en-US" sz="1800" dirty="0" smtClean="0">
                <a:solidFill>
                  <a:srgbClr val="CC0000"/>
                </a:solidFill>
                <a:latin typeface="Indie Flower"/>
                <a:ea typeface="Indie Flower"/>
                <a:cs typeface="Indie Flower"/>
                <a:sym typeface="Indie Flower"/>
              </a:rPr>
              <a:t>,</a:t>
            </a:r>
            <a:r>
              <a:rPr lang="en" sz="1800" dirty="0" smtClean="0">
                <a:solidFill>
                  <a:srgbClr val="CC0000"/>
                </a:solidFill>
                <a:latin typeface="Indie Flower"/>
                <a:ea typeface="Indie Flower"/>
                <a:cs typeface="Indie Flower"/>
                <a:sym typeface="Indie Flower"/>
              </a:rPr>
              <a:t>” </a:t>
            </a:r>
            <a:r>
              <a:rPr lang="en" sz="1800" dirty="0">
                <a:solidFill>
                  <a:srgbClr val="CC0000"/>
                </a:solidFill>
                <a:latin typeface="Indie Flower"/>
                <a:ea typeface="Indie Flower"/>
                <a:cs typeface="Indie Flower"/>
                <a:sym typeface="Indie Flower"/>
              </a:rPr>
              <a:t>she </a:t>
            </a:r>
            <a:r>
              <a:rPr lang="en" sz="1800" dirty="0" smtClean="0">
                <a:solidFill>
                  <a:srgbClr val="CC0000"/>
                </a:solidFill>
                <a:latin typeface="Indie Flower"/>
                <a:ea typeface="Indie Flower"/>
                <a:cs typeface="Indie Flower"/>
                <a:sym typeface="Indie Flower"/>
              </a:rPr>
              <a:t>said</a:t>
            </a:r>
            <a:r>
              <a:rPr lang="en-US" sz="1800" dirty="0" smtClean="0">
                <a:solidFill>
                  <a:srgbClr val="CC0000"/>
                </a:solidFill>
                <a:latin typeface="Indie Flower"/>
                <a:ea typeface="Indie Flower"/>
                <a:cs typeface="Indie Flower"/>
                <a:sym typeface="Indie Flower"/>
              </a:rPr>
              <a:t>.</a:t>
            </a:r>
            <a:r>
              <a:rPr lang="en" sz="1800" dirty="0" smtClean="0">
                <a:solidFill>
                  <a:srgbClr val="CC0000"/>
                </a:solidFill>
                <a:latin typeface="Indie Flower"/>
                <a:ea typeface="Indie Flower"/>
                <a:cs typeface="Indie Flower"/>
                <a:sym typeface="Indie Flower"/>
              </a:rPr>
              <a:t> </a:t>
            </a:r>
            <a:r>
              <a:rPr lang="en" sz="1800" dirty="0">
                <a:solidFill>
                  <a:srgbClr val="CC0000"/>
                </a:solidFill>
                <a:latin typeface="Indie Flower"/>
                <a:ea typeface="Indie Flower"/>
                <a:cs typeface="Indie Flower"/>
                <a:sym typeface="Indie Flower"/>
              </a:rPr>
              <a:t>“Annie Paul.”I live over yonder”, she said, “by where you see the laundry.That’s my blouse hanging on the </a:t>
            </a:r>
            <a:r>
              <a:rPr lang="en" sz="1800" dirty="0" smtClean="0">
                <a:solidFill>
                  <a:srgbClr val="CC0000"/>
                </a:solidFill>
                <a:latin typeface="Indie Flower"/>
                <a:ea typeface="Indie Flower"/>
                <a:cs typeface="Indie Flower"/>
                <a:sym typeface="Indie Flower"/>
              </a:rPr>
              <a:t>line</a:t>
            </a:r>
            <a:r>
              <a:rPr lang="en-US" sz="1800" dirty="0" smtClean="0">
                <a:solidFill>
                  <a:srgbClr val="CC0000"/>
                </a:solidFill>
                <a:latin typeface="Indie Flower"/>
                <a:ea typeface="Indie Flower"/>
                <a:cs typeface="Indie Flower"/>
                <a:sym typeface="Indie Flower"/>
              </a:rPr>
              <a:t>.</a:t>
            </a:r>
            <a:r>
              <a:rPr lang="en" sz="1800" dirty="0" smtClean="0">
                <a:solidFill>
                  <a:srgbClr val="CC0000"/>
                </a:solidFill>
                <a:latin typeface="Indie Flower"/>
                <a:ea typeface="Indie Flower"/>
                <a:cs typeface="Indie Flower"/>
                <a:sym typeface="Indie Flower"/>
              </a:rPr>
              <a:t>”</a:t>
            </a:r>
            <a:endParaRPr lang="en" sz="1800" dirty="0">
              <a:solidFill>
                <a:srgbClr val="CC0000"/>
              </a:solidFill>
              <a:latin typeface="Indie Flower"/>
              <a:ea typeface="Indie Flower"/>
              <a:cs typeface="Indie Flower"/>
              <a:sym typeface="Indie Flower"/>
            </a:endParaRPr>
          </a:p>
          <a:p>
            <a:pPr lvl="0" rtl="0">
              <a:spcBef>
                <a:spcPts val="0"/>
              </a:spcBef>
              <a:buNone/>
            </a:pPr>
            <a:r>
              <a:rPr lang="en" sz="1800" dirty="0">
                <a:solidFill>
                  <a:srgbClr val="CC0000"/>
                </a:solidFill>
                <a:latin typeface="Indie Flower"/>
                <a:ea typeface="Indie Flower"/>
                <a:cs typeface="Indie Flower"/>
                <a:sym typeface="Indie Flower"/>
              </a:rPr>
              <a:t>She smiled </a:t>
            </a:r>
            <a:r>
              <a:rPr lang="en" sz="1800" dirty="0" smtClean="0">
                <a:solidFill>
                  <a:srgbClr val="CC0000"/>
                </a:solidFill>
                <a:latin typeface="Indie Flower"/>
                <a:ea typeface="Indie Flower"/>
                <a:cs typeface="Indie Flower"/>
                <a:sym typeface="Indie Flower"/>
              </a:rPr>
              <a:t>then.</a:t>
            </a:r>
            <a:r>
              <a:rPr lang="en-US" sz="1800" dirty="0" smtClean="0">
                <a:solidFill>
                  <a:srgbClr val="CC0000"/>
                </a:solidFill>
                <a:latin typeface="Indie Flower"/>
                <a:ea typeface="Indie Flower"/>
                <a:cs typeface="Indie Flower"/>
                <a:sym typeface="Indie Flower"/>
              </a:rPr>
              <a:t> S</a:t>
            </a:r>
            <a:r>
              <a:rPr lang="en" sz="1800" dirty="0" smtClean="0">
                <a:solidFill>
                  <a:srgbClr val="CC0000"/>
                </a:solidFill>
                <a:latin typeface="Indie Flower"/>
                <a:ea typeface="Indie Flower"/>
                <a:cs typeface="Indie Flower"/>
                <a:sym typeface="Indie Flower"/>
              </a:rPr>
              <a:t>he </a:t>
            </a:r>
            <a:r>
              <a:rPr lang="en" sz="1800" dirty="0">
                <a:solidFill>
                  <a:srgbClr val="CC0000"/>
                </a:solidFill>
                <a:latin typeface="Indie Flower"/>
                <a:ea typeface="Indie Flower"/>
                <a:cs typeface="Indie Flower"/>
                <a:sym typeface="Indie Flower"/>
              </a:rPr>
              <a:t>had a pretty </a:t>
            </a:r>
            <a:r>
              <a:rPr lang="en" sz="1800" dirty="0" smtClean="0">
                <a:solidFill>
                  <a:srgbClr val="CC0000"/>
                </a:solidFill>
                <a:latin typeface="Indie Flower"/>
                <a:ea typeface="Indie Flower"/>
                <a:cs typeface="Indie Flower"/>
                <a:sym typeface="Indie Flower"/>
              </a:rPr>
              <a:t>smile</a:t>
            </a:r>
            <a:r>
              <a:rPr lang="en-US" sz="1800" dirty="0" smtClean="0">
                <a:solidFill>
                  <a:srgbClr val="CC0000"/>
                </a:solidFill>
                <a:latin typeface="Indie Flower"/>
                <a:ea typeface="Indie Flower"/>
                <a:cs typeface="Indie Flower"/>
                <a:sym typeface="Indie Flower"/>
              </a:rPr>
              <a:t>.</a:t>
            </a:r>
            <a:endParaRPr lang="en" sz="1800" dirty="0">
              <a:solidFill>
                <a:srgbClr val="CC0000"/>
              </a:solidFill>
              <a:latin typeface="Indie Flower"/>
              <a:ea typeface="Indie Flower"/>
              <a:cs typeface="Indie Flower"/>
              <a:sym typeface="Indie Flower"/>
            </a:endParaRPr>
          </a:p>
        </p:txBody>
      </p:sp>
      <p:pic>
        <p:nvPicPr>
          <p:cNvPr id="75" name="Shape 75"/>
          <p:cNvPicPr preferRelativeResize="0"/>
          <p:nvPr/>
        </p:nvPicPr>
        <p:blipFill>
          <a:blip r:embed="rId5">
            <a:alphaModFix/>
          </a:blip>
          <a:stretch>
            <a:fillRect/>
          </a:stretch>
        </p:blipFill>
        <p:spPr>
          <a:xfrm rot="-5400000">
            <a:off x="925137" y="704837"/>
            <a:ext cx="2949775" cy="4334150"/>
          </a:xfrm>
          <a:prstGeom prst="rect">
            <a:avLst/>
          </a:prstGeom>
          <a:noFill/>
          <a:ln>
            <a:noFill/>
          </a:ln>
        </p:spPr>
      </p:pic>
      <p:sp>
        <p:nvSpPr>
          <p:cNvPr id="76" name="Shape 76"/>
          <p:cNvSpPr/>
          <p:nvPr/>
        </p:nvSpPr>
        <p:spPr>
          <a:xfrm>
            <a:off x="503450" y="295628"/>
            <a:ext cx="7869629" cy="951501"/>
          </a:xfrm>
          <a:prstGeom prst="rect">
            <a:avLst/>
          </a:prstGeom>
        </p:spPr>
        <p:txBody>
          <a:bodyPr>
            <a:prstTxWarp prst="textPlain">
              <a:avLst/>
            </a:prstTxWarp>
          </a:bodyPr>
          <a:lstStyle/>
          <a:p>
            <a:pPr algn="ctr"/>
            <a:r>
              <a:rPr b="0" i="0" dirty="0">
                <a:ln w="19050" cap="flat">
                  <a:solidFill>
                    <a:srgbClr val="990000"/>
                  </a:solidFill>
                  <a:prstDash val="solid"/>
                  <a:round/>
                  <a:headEnd type="none" w="med" len="med"/>
                  <a:tailEnd type="none" w="med" len="med"/>
                </a:ln>
                <a:solidFill>
                  <a:srgbClr val="990000"/>
                </a:solidFill>
                <a:latin typeface="Indie Flower"/>
              </a:rPr>
              <a:t>The </a:t>
            </a:r>
            <a:r>
              <a:rPr lang="en-US" b="0" i="0" dirty="0" smtClean="0">
                <a:ln w="19050" cap="flat">
                  <a:solidFill>
                    <a:srgbClr val="990000"/>
                  </a:solidFill>
                  <a:prstDash val="solid"/>
                  <a:round/>
                  <a:headEnd type="none" w="med" len="med"/>
                  <a:tailEnd type="none" w="med" len="med"/>
                </a:ln>
                <a:solidFill>
                  <a:srgbClr val="990000"/>
                </a:solidFill>
                <a:latin typeface="Indie Flower"/>
              </a:rPr>
              <a:t>O</a:t>
            </a:r>
            <a:r>
              <a:rPr b="0" i="0" dirty="0" smtClean="0">
                <a:ln w="19050" cap="flat">
                  <a:solidFill>
                    <a:srgbClr val="990000"/>
                  </a:solidFill>
                  <a:prstDash val="solid"/>
                  <a:round/>
                  <a:headEnd type="none" w="med" len="med"/>
                  <a:tailEnd type="none" w="med" len="med"/>
                </a:ln>
                <a:solidFill>
                  <a:srgbClr val="990000"/>
                </a:solidFill>
                <a:latin typeface="Indie Flower"/>
              </a:rPr>
              <a:t>ther </a:t>
            </a:r>
            <a:r>
              <a:rPr lang="en-US" dirty="0">
                <a:ln w="19050" cap="flat">
                  <a:solidFill>
                    <a:srgbClr val="990000"/>
                  </a:solidFill>
                  <a:prstDash val="solid"/>
                  <a:round/>
                  <a:headEnd type="none" w="med" len="med"/>
                  <a:tailEnd type="none" w="med" len="med"/>
                </a:ln>
                <a:solidFill>
                  <a:srgbClr val="990000"/>
                </a:solidFill>
                <a:latin typeface="Indie Flower"/>
              </a:rPr>
              <a:t>S</a:t>
            </a:r>
            <a:r>
              <a:rPr b="0" i="0" dirty="0" smtClean="0">
                <a:ln w="19050" cap="flat">
                  <a:solidFill>
                    <a:srgbClr val="990000"/>
                  </a:solidFill>
                  <a:prstDash val="solid"/>
                  <a:round/>
                  <a:headEnd type="none" w="med" len="med"/>
                  <a:tailEnd type="none" w="med" len="med"/>
                </a:ln>
                <a:solidFill>
                  <a:srgbClr val="990000"/>
                </a:solidFill>
                <a:latin typeface="Indie Flower"/>
              </a:rPr>
              <a:t>ide</a:t>
            </a:r>
            <a:endParaRPr b="0" i="0" dirty="0">
              <a:ln w="19050" cap="flat">
                <a:solidFill>
                  <a:srgbClr val="990000"/>
                </a:solidFill>
                <a:prstDash val="solid"/>
                <a:round/>
                <a:headEnd type="none" w="med" len="med"/>
                <a:tailEnd type="none" w="med" len="med"/>
              </a:ln>
              <a:solidFill>
                <a:srgbClr val="990000"/>
              </a:solidFill>
              <a:latin typeface="Indie Flower"/>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110772"/>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0" y="-316648"/>
            <a:ext cx="8229600" cy="857400"/>
          </a:xfrm>
          <a:prstGeom prst="rect">
            <a:avLst/>
          </a:prstGeom>
        </p:spPr>
        <p:txBody>
          <a:bodyPr lIns="91425" tIns="91425" rIns="91425" bIns="91425" anchor="b" anchorCtr="0">
            <a:noAutofit/>
          </a:bodyPr>
          <a:lstStyle/>
          <a:p>
            <a:pPr>
              <a:spcBef>
                <a:spcPts val="0"/>
              </a:spcBef>
              <a:buNone/>
            </a:pPr>
            <a:r>
              <a:rPr lang="en">
                <a:solidFill>
                  <a:srgbClr val="FF0000"/>
                </a:solidFill>
                <a:latin typeface="Indie Flower"/>
                <a:ea typeface="Indie Flower"/>
                <a:cs typeface="Indie Flower"/>
                <a:sym typeface="Indie Flower"/>
              </a:rPr>
              <a:t>                </a:t>
            </a:r>
          </a:p>
        </p:txBody>
      </p:sp>
      <p:sp>
        <p:nvSpPr>
          <p:cNvPr id="82" name="Shape 82"/>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a:spcBef>
                <a:spcPts val="0"/>
              </a:spcBef>
              <a:buNone/>
            </a:pPr>
            <a:r>
              <a:rPr lang="en" sz="2400">
                <a:solidFill>
                  <a:srgbClr val="990000"/>
                </a:solidFill>
                <a:latin typeface="Indie Flower"/>
                <a:ea typeface="Indie Flower"/>
                <a:cs typeface="Indie Flower"/>
                <a:sym typeface="Indie Flower"/>
              </a:rPr>
              <a:t>In Show Way the whole family that was in slavery helped other slaves escape to freedom by showing them paths by using quilts, they showed courage.</a:t>
            </a:r>
          </a:p>
        </p:txBody>
      </p:sp>
      <p:pic>
        <p:nvPicPr>
          <p:cNvPr id="84" name="Shape 84"/>
          <p:cNvPicPr preferRelativeResize="0"/>
          <p:nvPr/>
        </p:nvPicPr>
        <p:blipFill>
          <a:blip r:embed="rId5">
            <a:alphaModFix/>
          </a:blip>
          <a:stretch>
            <a:fillRect/>
          </a:stretch>
        </p:blipFill>
        <p:spPr>
          <a:xfrm>
            <a:off x="4451700" y="1424254"/>
            <a:ext cx="2668074" cy="1988599"/>
          </a:xfrm>
          <a:prstGeom prst="rect">
            <a:avLst/>
          </a:prstGeom>
          <a:noFill/>
          <a:ln>
            <a:noFill/>
          </a:ln>
        </p:spPr>
      </p:pic>
      <p:sp>
        <p:nvSpPr>
          <p:cNvPr id="85" name="Shape 85"/>
          <p:cNvSpPr/>
          <p:nvPr/>
        </p:nvSpPr>
        <p:spPr>
          <a:xfrm>
            <a:off x="6268300" y="2588125"/>
            <a:ext cx="2751899" cy="2337600"/>
          </a:xfrm>
          <a:prstGeom prst="star5">
            <a:avLst>
              <a:gd name="adj" fmla="val 19098"/>
              <a:gd name="hf" fmla="val 105146"/>
              <a:gd name="vf" fmla="val 110557"/>
            </a:avLst>
          </a:prstGeom>
          <a:solidFill>
            <a:srgbClr val="4A86E8"/>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r>
              <a:rPr lang="en">
                <a:solidFill>
                  <a:srgbClr val="990000"/>
                </a:solidFill>
                <a:latin typeface="Indie Flower"/>
                <a:ea typeface="Indie Flower"/>
                <a:cs typeface="Indie Flower"/>
                <a:sym typeface="Indie Flower"/>
              </a:rPr>
              <a:t>These are paths to escape but in quilt form</a:t>
            </a:r>
          </a:p>
        </p:txBody>
      </p:sp>
      <p:sp>
        <p:nvSpPr>
          <p:cNvPr id="86" name="Shape 86"/>
          <p:cNvSpPr/>
          <p:nvPr/>
        </p:nvSpPr>
        <p:spPr>
          <a:xfrm>
            <a:off x="1722832" y="112052"/>
            <a:ext cx="5018529" cy="1165648"/>
          </a:xfrm>
          <a:prstGeom prst="rect">
            <a:avLst/>
          </a:prstGeom>
        </p:spPr>
        <p:txBody>
          <a:bodyPr>
            <a:prstTxWarp prst="textPlain">
              <a:avLst/>
            </a:prstTxWarp>
          </a:bodyPr>
          <a:lstStyle/>
          <a:p>
            <a:pPr algn="ctr"/>
            <a:r>
              <a:rPr b="0" i="0" dirty="0">
                <a:ln w="19050" cap="flat">
                  <a:solidFill>
                    <a:srgbClr val="000000"/>
                  </a:solidFill>
                  <a:prstDash val="solid"/>
                  <a:round/>
                  <a:headEnd type="none" w="med" len="med"/>
                  <a:tailEnd type="none" w="med" len="med"/>
                </a:ln>
                <a:solidFill>
                  <a:srgbClr val="990000"/>
                </a:solidFill>
                <a:latin typeface="Chewy"/>
              </a:rPr>
              <a:t>Show Way</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3873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2500"/>
                                        <p:tgtEl>
                                          <p:spTgt spid="84"/>
                                        </p:tgtEl>
                                        <p:attrNameLst>
                                          <p:attrName>ppt_y</p:attrName>
                                        </p:attrNameLst>
                                      </p:cBhvr>
                                      <p:tavLst>
                                        <p:tav tm="0">
                                          <p:val>
                                            <p:strVal val="#ppt_y+1"/>
                                          </p:val>
                                        </p:tav>
                                        <p:tav tm="100000">
                                          <p:val>
                                            <p:strVal val="#ppt_y"/>
                                          </p:val>
                                        </p:tav>
                                      </p:tavLst>
                                    </p:anim>
                                  </p:childTnLst>
                                </p:cTn>
                              </p:par>
                            </p:childTnLst>
                          </p:cTn>
                        </p:par>
                        <p:par>
                          <p:cTn id="8" fill="hold">
                            <p:stCondLst>
                              <p:cond delay="2500"/>
                            </p:stCondLst>
                            <p:childTnLst>
                              <p:par>
                                <p:cTn id="9" presetID="1" presetClass="mediacall" presetSubtype="0" fill="hold" nodeType="afterEffect">
                                  <p:stCondLst>
                                    <p:cond delay="0"/>
                                  </p:stCondLst>
                                  <p:childTnLst>
                                    <p:cmd type="call" cmd="playFrom(0.0)">
                                      <p:cBhvr>
                                        <p:cTn id="10" dur="123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body" idx="1"/>
          </p:nvPr>
        </p:nvSpPr>
        <p:spPr>
          <a:xfrm>
            <a:off x="457200" y="1200150"/>
            <a:ext cx="3994500" cy="3725699"/>
          </a:xfrm>
          <a:prstGeom prst="rect">
            <a:avLst/>
          </a:prstGeom>
        </p:spPr>
        <p:txBody>
          <a:bodyPr lIns="91425" tIns="91425" rIns="91425" bIns="91425" anchor="t" anchorCtr="0">
            <a:noAutofit/>
          </a:bodyPr>
          <a:lstStyle/>
          <a:p>
            <a:pPr rtl="0">
              <a:spcBef>
                <a:spcPts val="0"/>
              </a:spcBef>
              <a:buNone/>
            </a:pPr>
            <a:r>
              <a:rPr lang="en" sz="2400">
                <a:solidFill>
                  <a:srgbClr val="990000"/>
                </a:solidFill>
                <a:latin typeface="Architects Daughter"/>
                <a:ea typeface="Architects Daughter"/>
                <a:cs typeface="Architects Daughter"/>
                <a:sym typeface="Architects Daughter"/>
              </a:rPr>
              <a:t>“... a show way.</a:t>
            </a:r>
          </a:p>
          <a:p>
            <a:pPr rtl="0">
              <a:spcBef>
                <a:spcPts val="0"/>
              </a:spcBef>
              <a:buNone/>
            </a:pPr>
            <a:r>
              <a:rPr lang="en" sz="2400">
                <a:solidFill>
                  <a:srgbClr val="990000"/>
                </a:solidFill>
                <a:latin typeface="Architects Daughter"/>
                <a:ea typeface="Architects Daughter"/>
                <a:cs typeface="Architects Daughter"/>
                <a:sym typeface="Architects Daughter"/>
              </a:rPr>
              <a:t>came to her when they needed to talk</a:t>
            </a:r>
          </a:p>
          <a:p>
            <a:pPr rtl="0">
              <a:spcBef>
                <a:spcPts val="0"/>
              </a:spcBef>
              <a:buNone/>
            </a:pPr>
            <a:r>
              <a:rPr lang="en" sz="2400">
                <a:solidFill>
                  <a:srgbClr val="990000"/>
                </a:solidFill>
                <a:latin typeface="Architects Daughter"/>
                <a:ea typeface="Architects Daughter"/>
                <a:cs typeface="Architects Daughter"/>
                <a:sym typeface="Architects Daughter"/>
              </a:rPr>
              <a:t>came to her for the stories of brave people;</a:t>
            </a:r>
          </a:p>
          <a:p>
            <a:pPr rtl="0">
              <a:spcBef>
                <a:spcPts val="0"/>
              </a:spcBef>
              <a:buNone/>
            </a:pPr>
            <a:r>
              <a:rPr lang="en" sz="2400">
                <a:solidFill>
                  <a:srgbClr val="990000"/>
                </a:solidFill>
                <a:latin typeface="Architects Daughter"/>
                <a:ea typeface="Architects Daughter"/>
                <a:cs typeface="Architects Daughter"/>
                <a:sym typeface="Architects Daughter"/>
              </a:rPr>
              <a:t>came to her for the patch pieces</a:t>
            </a:r>
          </a:p>
          <a:p>
            <a:pPr>
              <a:spcBef>
                <a:spcPts val="0"/>
              </a:spcBef>
              <a:buNone/>
            </a:pPr>
            <a:r>
              <a:rPr lang="en" sz="2400">
                <a:solidFill>
                  <a:srgbClr val="990000"/>
                </a:solidFill>
                <a:latin typeface="Architects Daughter"/>
                <a:ea typeface="Architects Daughter"/>
                <a:cs typeface="Architects Daughter"/>
                <a:sym typeface="Architects Daughter"/>
              </a:rPr>
              <a:t>just before they disappeared into the night”</a:t>
            </a:r>
          </a:p>
        </p:txBody>
      </p:sp>
      <p:sp>
        <p:nvSpPr>
          <p:cNvPr id="92" name="Shape 92"/>
          <p:cNvSpPr txBox="1">
            <a:spLocks noGrp="1"/>
          </p:cNvSpPr>
          <p:nvPr>
            <p:ph type="body" idx="2"/>
          </p:nvPr>
        </p:nvSpPr>
        <p:spPr>
          <a:xfrm>
            <a:off x="4692273" y="1358887"/>
            <a:ext cx="3994500" cy="3566962"/>
          </a:xfrm>
          <a:prstGeom prst="rect">
            <a:avLst/>
          </a:prstGeom>
        </p:spPr>
        <p:txBody>
          <a:bodyPr lIns="91425" tIns="91425" rIns="91425" bIns="91425" anchor="t" anchorCtr="0">
            <a:noAutofit/>
          </a:bodyPr>
          <a:lstStyle/>
          <a:p>
            <a:pPr>
              <a:spcBef>
                <a:spcPts val="0"/>
              </a:spcBef>
              <a:buNone/>
            </a:pPr>
            <a:r>
              <a:rPr lang="en" sz="2000" dirty="0">
                <a:solidFill>
                  <a:srgbClr val="990000"/>
                </a:solidFill>
                <a:latin typeface="Architects Daughter"/>
                <a:ea typeface="Architects Daughter"/>
                <a:cs typeface="Architects Daughter"/>
                <a:sym typeface="Architects Daughter"/>
              </a:rPr>
              <a:t>This shows courage because Mathis May helped other people and showed courage even if she will get in trouble by helping them </a:t>
            </a:r>
            <a:r>
              <a:rPr lang="en" sz="2000" dirty="0" smtClean="0">
                <a:solidFill>
                  <a:srgbClr val="990000"/>
                </a:solidFill>
                <a:latin typeface="Architects Daughter"/>
                <a:ea typeface="Architects Daughter"/>
                <a:cs typeface="Architects Daughter"/>
                <a:sym typeface="Architects Daughter"/>
              </a:rPr>
              <a:t>escape</a:t>
            </a:r>
            <a:r>
              <a:rPr lang="en-US" sz="2000" dirty="0" smtClean="0">
                <a:solidFill>
                  <a:srgbClr val="990000"/>
                </a:solidFill>
                <a:latin typeface="Architects Daughter"/>
                <a:ea typeface="Architects Daughter"/>
                <a:cs typeface="Architects Daughter"/>
                <a:sym typeface="Architects Daughter"/>
              </a:rPr>
              <a:t>.</a:t>
            </a:r>
            <a:endParaRPr lang="en" sz="2000" dirty="0">
              <a:solidFill>
                <a:srgbClr val="990000"/>
              </a:solidFill>
              <a:latin typeface="Architects Daughter"/>
              <a:ea typeface="Architects Daughter"/>
              <a:cs typeface="Architects Daughter"/>
              <a:sym typeface="Architects Daughter"/>
            </a:endParaRPr>
          </a:p>
        </p:txBody>
      </p:sp>
      <p:sp>
        <p:nvSpPr>
          <p:cNvPr id="93" name="Shape 93"/>
          <p:cNvSpPr/>
          <p:nvPr/>
        </p:nvSpPr>
        <p:spPr>
          <a:xfrm>
            <a:off x="945482" y="0"/>
            <a:ext cx="5018529" cy="1358887"/>
          </a:xfrm>
          <a:prstGeom prst="rect">
            <a:avLst/>
          </a:prstGeom>
        </p:spPr>
        <p:txBody>
          <a:bodyPr>
            <a:prstTxWarp prst="textPlain">
              <a:avLst/>
            </a:prstTxWarp>
          </a:bodyPr>
          <a:lstStyle/>
          <a:p>
            <a:pPr algn="ctr"/>
            <a:r>
              <a:rPr b="0" i="0">
                <a:ln w="19050" cap="flat">
                  <a:solidFill>
                    <a:srgbClr val="000000"/>
                  </a:solidFill>
                  <a:prstDash val="solid"/>
                  <a:round/>
                  <a:headEnd type="none" w="med" len="med"/>
                  <a:tailEnd type="none" w="med" len="med"/>
                </a:ln>
                <a:solidFill>
                  <a:srgbClr val="990000"/>
                </a:solidFill>
                <a:latin typeface="Chewy"/>
              </a:rPr>
              <a:t>Show Way</a:t>
            </a:r>
          </a:p>
        </p:txBody>
      </p:sp>
      <p:pic>
        <p:nvPicPr>
          <p:cNvPr id="94" name="Shape 94"/>
          <p:cNvPicPr preferRelativeResize="0"/>
          <p:nvPr/>
        </p:nvPicPr>
        <p:blipFill>
          <a:blip r:embed="rId5">
            <a:alphaModFix/>
          </a:blip>
          <a:stretch>
            <a:fillRect/>
          </a:stretch>
        </p:blipFill>
        <p:spPr>
          <a:xfrm rot="-5400000">
            <a:off x="5759596" y="2708374"/>
            <a:ext cx="2228800" cy="2206149"/>
          </a:xfrm>
          <a:prstGeom prst="rect">
            <a:avLst/>
          </a:prstGeom>
          <a:noFill/>
          <a:ln>
            <a:noFill/>
          </a:ln>
        </p:spPr>
      </p:pic>
      <p:cxnSp>
        <p:nvCxnSpPr>
          <p:cNvPr id="95" name="Shape 95"/>
          <p:cNvCxnSpPr/>
          <p:nvPr/>
        </p:nvCxnSpPr>
        <p:spPr>
          <a:xfrm>
            <a:off x="4062375" y="3439925"/>
            <a:ext cx="1943699" cy="447600"/>
          </a:xfrm>
          <a:prstGeom prst="straightConnector1">
            <a:avLst/>
          </a:prstGeom>
          <a:noFill/>
          <a:ln w="19050" cap="flat">
            <a:solidFill>
              <a:srgbClr val="FF0000"/>
            </a:solidFill>
            <a:prstDash val="solid"/>
            <a:round/>
            <a:headEnd type="none" w="lg" len="lg"/>
            <a:tailEnd type="triangle" w="lg" len="lg"/>
          </a:ln>
        </p:spPr>
      </p:cxn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38735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0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fade">
                                      <p:cBhvr>
                                        <p:cTn id="12" dur="1000"/>
                                        <p:tgtEl>
                                          <p:spTgt spid="91"/>
                                        </p:tgtEl>
                                      </p:cBhvr>
                                    </p:animEffect>
                                  </p:childTnLst>
                                </p:cTn>
                              </p:par>
                            </p:childTnLst>
                          </p:cTn>
                        </p:par>
                        <p:par>
                          <p:cTn id="13" fill="hold">
                            <p:stCondLst>
                              <p:cond delay="1000"/>
                            </p:stCondLst>
                            <p:childTnLst>
                              <p:par>
                                <p:cTn id="14" presetID="1" presetClass="mediacall" presetSubtype="0" fill="hold" nodeType="afterEffect">
                                  <p:stCondLst>
                                    <p:cond delay="0"/>
                                  </p:stCondLst>
                                  <p:childTnLst>
                                    <p:cmd type="call" cmd="playFrom(0.0)">
                                      <p:cBhvr>
                                        <p:cTn id="15" dur="81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rtl="0">
              <a:spcBef>
                <a:spcPts val="0"/>
              </a:spcBef>
              <a:buNone/>
            </a:pPr>
            <a:endParaRPr dirty="0">
              <a:solidFill>
                <a:srgbClr val="990000"/>
              </a:solidFill>
              <a:latin typeface="Shadows Into Light"/>
              <a:ea typeface="Shadows Into Light"/>
              <a:cs typeface="Shadows Into Light"/>
              <a:sym typeface="Shadows Into Light"/>
            </a:endParaRPr>
          </a:p>
          <a:p>
            <a:pPr rtl="0">
              <a:spcBef>
                <a:spcPts val="0"/>
              </a:spcBef>
              <a:buNone/>
            </a:pPr>
            <a:r>
              <a:rPr lang="en" dirty="0">
                <a:solidFill>
                  <a:srgbClr val="990000"/>
                </a:solidFill>
                <a:latin typeface="Shadows Into Light"/>
                <a:ea typeface="Shadows Into Light"/>
                <a:cs typeface="Shadows Into Light"/>
                <a:sym typeface="Shadows Into Light"/>
              </a:rPr>
              <a:t> </a:t>
            </a:r>
            <a:r>
              <a:rPr lang="en" sz="2400" dirty="0">
                <a:solidFill>
                  <a:srgbClr val="990000"/>
                </a:solidFill>
                <a:latin typeface="Shadows Into Light"/>
                <a:ea typeface="Shadows Into Light"/>
                <a:cs typeface="Shadows Into Light"/>
                <a:sym typeface="Shadows Into Light"/>
              </a:rPr>
              <a:t>Jenkins showed courage by going into war even if he might die or lose something and he used crutches so he can stand up</a:t>
            </a:r>
            <a:r>
              <a:rPr lang="en" sz="2400" dirty="0" smtClean="0">
                <a:solidFill>
                  <a:srgbClr val="990000"/>
                </a:solidFill>
                <a:latin typeface="Shadows Into Light"/>
                <a:ea typeface="Shadows Into Light"/>
                <a:cs typeface="Shadows Into Light"/>
                <a:sym typeface="Shadows Into Light"/>
              </a:rPr>
              <a:t>.</a:t>
            </a:r>
            <a:r>
              <a:rPr lang="en-US" sz="2400" dirty="0" smtClean="0">
                <a:solidFill>
                  <a:srgbClr val="990000"/>
                </a:solidFill>
                <a:latin typeface="Shadows Into Light"/>
                <a:ea typeface="Shadows Into Light"/>
                <a:cs typeface="Shadows Into Light"/>
                <a:sym typeface="Shadows Into Light"/>
              </a:rPr>
              <a:t> </a:t>
            </a:r>
            <a:r>
              <a:rPr lang="en" sz="2400" dirty="0" smtClean="0">
                <a:solidFill>
                  <a:srgbClr val="990000"/>
                </a:solidFill>
                <a:latin typeface="Shadows Into Light"/>
                <a:ea typeface="Shadows Into Light"/>
                <a:cs typeface="Shadows Into Light"/>
                <a:sym typeface="Shadows Into Light"/>
              </a:rPr>
              <a:t>He </a:t>
            </a:r>
            <a:r>
              <a:rPr lang="en" sz="2400" dirty="0">
                <a:solidFill>
                  <a:srgbClr val="990000"/>
                </a:solidFill>
                <a:latin typeface="Shadows Into Light"/>
                <a:ea typeface="Shadows Into Light"/>
                <a:cs typeface="Shadows Into Light"/>
                <a:sym typeface="Shadows Into Light"/>
              </a:rPr>
              <a:t>does it for his </a:t>
            </a:r>
            <a:r>
              <a:rPr lang="en" sz="2400" dirty="0" smtClean="0">
                <a:solidFill>
                  <a:srgbClr val="990000"/>
                </a:solidFill>
                <a:latin typeface="Shadows Into Light"/>
                <a:ea typeface="Shadows Into Light"/>
                <a:cs typeface="Shadows Into Light"/>
                <a:sym typeface="Shadows Into Light"/>
              </a:rPr>
              <a:t>family</a:t>
            </a:r>
            <a:r>
              <a:rPr lang="en-US" sz="2400" dirty="0" smtClean="0">
                <a:solidFill>
                  <a:srgbClr val="990000"/>
                </a:solidFill>
                <a:latin typeface="Shadows Into Light"/>
                <a:ea typeface="Shadows Into Light"/>
                <a:cs typeface="Shadows Into Light"/>
                <a:sym typeface="Shadows Into Light"/>
              </a:rPr>
              <a:t>.</a:t>
            </a:r>
            <a:r>
              <a:rPr lang="en" dirty="0" smtClean="0">
                <a:solidFill>
                  <a:srgbClr val="990000"/>
                </a:solidFill>
                <a:latin typeface="Shadows Into Light"/>
                <a:ea typeface="Shadows Into Light"/>
                <a:cs typeface="Shadows Into Light"/>
                <a:sym typeface="Shadows Into Light"/>
              </a:rPr>
              <a:t>💖</a:t>
            </a:r>
            <a:endParaRPr lang="en" dirty="0">
              <a:solidFill>
                <a:srgbClr val="990000"/>
              </a:solidFill>
              <a:latin typeface="Shadows Into Light"/>
              <a:ea typeface="Shadows Into Light"/>
              <a:cs typeface="Shadows Into Light"/>
              <a:sym typeface="Shadows Into Light"/>
            </a:endParaRPr>
          </a:p>
          <a:p>
            <a:pPr rtl="0">
              <a:spcBef>
                <a:spcPts val="0"/>
              </a:spcBef>
              <a:buNone/>
            </a:pPr>
            <a:endParaRPr dirty="0"/>
          </a:p>
          <a:p>
            <a:pPr>
              <a:spcBef>
                <a:spcPts val="0"/>
              </a:spcBef>
              <a:buNone/>
            </a:pPr>
            <a:endParaRPr dirty="0"/>
          </a:p>
        </p:txBody>
      </p:sp>
      <p:sp>
        <p:nvSpPr>
          <p:cNvPr id="101" name="Shape 101"/>
          <p:cNvSpPr/>
          <p:nvPr/>
        </p:nvSpPr>
        <p:spPr>
          <a:xfrm>
            <a:off x="1283925" y="220428"/>
            <a:ext cx="6077281" cy="828491"/>
          </a:xfrm>
          <a:prstGeom prst="rect">
            <a:avLst/>
          </a:prstGeom>
        </p:spPr>
        <p:txBody>
          <a:bodyPr>
            <a:prstTxWarp prst="textPlain">
              <a:avLst/>
            </a:prstTxWarp>
          </a:bodyPr>
          <a:lstStyle/>
          <a:p>
            <a:pPr algn="ctr"/>
            <a:r>
              <a:rPr b="0" i="0">
                <a:ln w="19050" cap="flat">
                  <a:solidFill>
                    <a:srgbClr val="990000"/>
                  </a:solidFill>
                  <a:prstDash val="solid"/>
                  <a:round/>
                  <a:headEnd type="none" w="med" len="med"/>
                  <a:tailEnd type="none" w="med" len="med"/>
                </a:ln>
                <a:solidFill>
                  <a:srgbClr val="CC0000"/>
                </a:solidFill>
                <a:latin typeface="Shadows Into Light"/>
              </a:rPr>
              <a:t>Peace Locomotion</a:t>
            </a:r>
          </a:p>
        </p:txBody>
      </p:sp>
      <p:sp>
        <p:nvSpPr>
          <p:cNvPr id="102" name="Shape 102"/>
          <p:cNvSpPr/>
          <p:nvPr/>
        </p:nvSpPr>
        <p:spPr>
          <a:xfrm>
            <a:off x="458125" y="1969425"/>
            <a:ext cx="252899" cy="316799"/>
          </a:xfrm>
          <a:prstGeom prst="heart">
            <a:avLst/>
          </a:prstGeom>
          <a:solidFill>
            <a:srgbClr val="990000"/>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pic>
        <p:nvPicPr>
          <p:cNvPr id="103" name="Shape 103"/>
          <p:cNvPicPr preferRelativeResize="0"/>
          <p:nvPr/>
        </p:nvPicPr>
        <p:blipFill>
          <a:blip r:embed="rId5">
            <a:alphaModFix/>
          </a:blip>
          <a:stretch>
            <a:fillRect/>
          </a:stretch>
        </p:blipFill>
        <p:spPr>
          <a:xfrm>
            <a:off x="5988566" y="2740149"/>
            <a:ext cx="2256050" cy="218570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4000" y="0"/>
            <a:ext cx="812800" cy="812800"/>
          </a:xfrm>
          <a:prstGeom prst="rect">
            <a:avLst/>
          </a:prstGeom>
        </p:spPr>
      </p:pic>
    </p:spTree>
  </p:cSld>
  <p:clrMapOvr>
    <a:masterClrMapping/>
  </p:clrMapOvr>
  <p:transition xmlns:p14="http://schemas.microsoft.com/office/powerpoint/2010/main" spd="slow" advClick="0" advTm="100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5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light-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TotalTime>
  <Words>1052</Words>
  <Application>Microsoft Macintosh PowerPoint</Application>
  <PresentationFormat>On-screen Show (16:9)</PresentationFormat>
  <Paragraphs>72</Paragraphs>
  <Slides>14</Slides>
  <Notes>14</Notes>
  <HiddenSlides>0</HiddenSlides>
  <MMClips>15</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light-gradient</vt:lpstr>
      <vt:lpstr>                                                                          By : Lizbeth &amp; Yourdanos</vt:lpstr>
      <vt:lpstr>             </vt:lpstr>
      <vt:lpstr>Brown Girl Dreaming Poem: Journey</vt:lpstr>
      <vt:lpstr>Brown Girl Dreaming Poem: Journey</vt:lpstr>
      <vt:lpstr>The Other Side</vt:lpstr>
      <vt:lpstr>PowerPoint Presentation</vt:lpstr>
      <vt:lpstr>                </vt:lpstr>
      <vt:lpstr>PowerPoint Presentation</vt:lpstr>
      <vt:lpstr>PowerPoint Presentation</vt:lpstr>
      <vt:lpstr>PowerPoint Presentation</vt:lpstr>
      <vt:lpstr>PowerPoint Presentation</vt:lpstr>
      <vt:lpstr>PowerPoint Presentation</vt:lpstr>
      <vt:lpstr>The end of our journey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By : Lizbeth &amp; Yourdanos</dc:title>
  <cp:lastModifiedBy>Kim Schmidt</cp:lastModifiedBy>
  <cp:revision>11</cp:revision>
  <dcterms:modified xsi:type="dcterms:W3CDTF">2015-05-20T15:10:43Z</dcterms:modified>
</cp:coreProperties>
</file>